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2"/>
  </p:notesMasterIdLst>
  <p:sldIdLst>
    <p:sldId id="256" r:id="rId2"/>
    <p:sldId id="257" r:id="rId3"/>
    <p:sldId id="273" r:id="rId4"/>
    <p:sldId id="263" r:id="rId5"/>
    <p:sldId id="264" r:id="rId6"/>
    <p:sldId id="293" r:id="rId7"/>
    <p:sldId id="299" r:id="rId8"/>
    <p:sldId id="292" r:id="rId9"/>
    <p:sldId id="304" r:id="rId10"/>
    <p:sldId id="261" r:id="rId11"/>
    <p:sldId id="301" r:id="rId12"/>
    <p:sldId id="308" r:id="rId13"/>
    <p:sldId id="300" r:id="rId14"/>
    <p:sldId id="303" r:id="rId15"/>
    <p:sldId id="307" r:id="rId16"/>
    <p:sldId id="265" r:id="rId17"/>
    <p:sldId id="302" r:id="rId18"/>
    <p:sldId id="276" r:id="rId19"/>
    <p:sldId id="294" r:id="rId20"/>
    <p:sldId id="278" r:id="rId21"/>
    <p:sldId id="284" r:id="rId22"/>
    <p:sldId id="297" r:id="rId23"/>
    <p:sldId id="281" r:id="rId24"/>
    <p:sldId id="282" r:id="rId25"/>
    <p:sldId id="279" r:id="rId26"/>
    <p:sldId id="296" r:id="rId27"/>
    <p:sldId id="305" r:id="rId28"/>
    <p:sldId id="306" r:id="rId29"/>
    <p:sldId id="295" r:id="rId30"/>
    <p:sldId id="275" r:id="rId3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B5A7"/>
    <a:srgbClr val="0061C8"/>
    <a:srgbClr val="00C6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06"/>
    <p:restoredTop sz="85324"/>
  </p:normalViewPr>
  <p:slideViewPr>
    <p:cSldViewPr snapToGrid="0" snapToObjects="1">
      <p:cViewPr varScale="1">
        <p:scale>
          <a:sx n="131" d="100"/>
          <a:sy n="131" d="100"/>
        </p:scale>
        <p:origin x="10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761AD5-5B2A-6F4D-9502-1A1C44F83570}" type="datetimeFigureOut">
              <a:rPr lang="en-US" smtClean="0"/>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D2D0C-9C04-2641-B940-F4C349B460AF}" type="slidenum">
              <a:rPr lang="en-US" smtClean="0"/>
              <a:t>‹#›</a:t>
            </a:fld>
            <a:endParaRPr lang="en-US"/>
          </a:p>
        </p:txBody>
      </p:sp>
    </p:spTree>
    <p:extLst>
      <p:ext uri="{BB962C8B-B14F-4D97-AF65-F5344CB8AC3E}">
        <p14:creationId xmlns:p14="http://schemas.microsoft.com/office/powerpoint/2010/main" val="21203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D2D0C-9C04-2641-B940-F4C349B460AF}" type="slidenum">
              <a:rPr lang="en-US" smtClean="0"/>
              <a:t>1</a:t>
            </a:fld>
            <a:endParaRPr lang="en-US"/>
          </a:p>
        </p:txBody>
      </p:sp>
    </p:spTree>
    <p:extLst>
      <p:ext uri="{BB962C8B-B14F-4D97-AF65-F5344CB8AC3E}">
        <p14:creationId xmlns:p14="http://schemas.microsoft.com/office/powerpoint/2010/main" val="132119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 We want to study ecosystem function</a:t>
            </a:r>
          </a:p>
          <a:p>
            <a:pPr marL="171450" indent="-171450">
              <a:buFontTx/>
              <a:buChar char="-"/>
            </a:pPr>
            <a:r>
              <a:rPr lang="en-CH" dirty="0"/>
              <a:t>Local BEF</a:t>
            </a:r>
          </a:p>
          <a:p>
            <a:pPr marL="171450" indent="-171450">
              <a:buFontTx/>
              <a:buChar char="-"/>
            </a:pPr>
            <a:endParaRPr lang="en-CH" dirty="0"/>
          </a:p>
        </p:txBody>
      </p:sp>
      <p:sp>
        <p:nvSpPr>
          <p:cNvPr id="4" name="Slide Number Placeholder 3"/>
          <p:cNvSpPr>
            <a:spLocks noGrp="1"/>
          </p:cNvSpPr>
          <p:nvPr>
            <p:ph type="sldNum" sz="quarter" idx="5"/>
          </p:nvPr>
        </p:nvSpPr>
        <p:spPr/>
        <p:txBody>
          <a:bodyPr/>
          <a:lstStyle/>
          <a:p>
            <a:fld id="{89BD2D0C-9C04-2641-B940-F4C349B460AF}" type="slidenum">
              <a:rPr lang="en-US" smtClean="0"/>
              <a:t>2</a:t>
            </a:fld>
            <a:endParaRPr lang="en-US"/>
          </a:p>
        </p:txBody>
      </p:sp>
    </p:spTree>
    <p:extLst>
      <p:ext uri="{BB962C8B-B14F-4D97-AF65-F5344CB8AC3E}">
        <p14:creationId xmlns:p14="http://schemas.microsoft.com/office/powerpoint/2010/main" val="1792880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 Real world</a:t>
            </a:r>
          </a:p>
          <a:p>
            <a:pPr marL="171450" indent="-171450">
              <a:buFontTx/>
              <a:buChar char="-"/>
            </a:pPr>
            <a:r>
              <a:rPr lang="en-CH" dirty="0"/>
              <a:t>Scaling up: alpha diversity, BEF relationship, habitat diversity</a:t>
            </a:r>
          </a:p>
          <a:p>
            <a:pPr marL="171450" indent="-171450">
              <a:buFontTx/>
              <a:buChar char="-"/>
            </a:pPr>
            <a:r>
              <a:rPr lang="en-CH" dirty="0"/>
              <a:t>Scaling up: nutrient flows </a:t>
            </a:r>
          </a:p>
          <a:p>
            <a:pPr marL="171450" indent="-171450">
              <a:buFontTx/>
              <a:buChar char="-"/>
            </a:pPr>
            <a:r>
              <a:rPr lang="en-CH" dirty="0"/>
              <a:t>Introduce meta-ecosystems</a:t>
            </a:r>
          </a:p>
          <a:p>
            <a:pPr marL="171450" indent="-171450">
              <a:buFontTx/>
              <a:buChar char="-"/>
            </a:pPr>
            <a:r>
              <a:rPr lang="en-CH" dirty="0"/>
              <a:t>Nutrient flow effects: partitioning of nutrients, connectivity, network topology, …</a:t>
            </a:r>
          </a:p>
          <a:p>
            <a:pPr marL="171450" indent="-171450">
              <a:buFontTx/>
              <a:buChar char="-"/>
            </a:pPr>
            <a:r>
              <a:rPr lang="en-CH" dirty="0"/>
              <a:t>Need to consider patch size, as it can have effects on resource quality and quantity and effects received</a:t>
            </a:r>
          </a:p>
          <a:p>
            <a:pPr marL="171450" indent="-171450">
              <a:buFontTx/>
              <a:buChar char="-"/>
            </a:pPr>
            <a:r>
              <a:rPr lang="en-CH" dirty="0"/>
              <a:t>To understand meta-ecosystems we need to understand patch size</a:t>
            </a:r>
          </a:p>
          <a:p>
            <a:pPr marL="171450" indent="-171450">
              <a:buFontTx/>
              <a:buChar char="-"/>
            </a:pPr>
            <a:r>
              <a:rPr lang="en-CH" dirty="0"/>
              <a:t>Patch-size dependent properties that cou</a:t>
            </a:r>
            <a:r>
              <a:rPr lang="en-GB" dirty="0" err="1"/>
              <a:t>ld</a:t>
            </a:r>
            <a:r>
              <a:rPr lang="en-CH" dirty="0"/>
              <a:t> change meta-ecosystem dynamics</a:t>
            </a:r>
          </a:p>
        </p:txBody>
      </p:sp>
      <p:sp>
        <p:nvSpPr>
          <p:cNvPr id="4" name="Slide Number Placeholder 3"/>
          <p:cNvSpPr>
            <a:spLocks noGrp="1"/>
          </p:cNvSpPr>
          <p:nvPr>
            <p:ph type="sldNum" sz="quarter" idx="5"/>
          </p:nvPr>
        </p:nvSpPr>
        <p:spPr/>
        <p:txBody>
          <a:bodyPr/>
          <a:lstStyle/>
          <a:p>
            <a:fld id="{89BD2D0C-9C04-2641-B940-F4C349B460AF}" type="slidenum">
              <a:rPr lang="en-US" smtClean="0"/>
              <a:t>3</a:t>
            </a:fld>
            <a:endParaRPr lang="en-US"/>
          </a:p>
        </p:txBody>
      </p:sp>
    </p:spTree>
    <p:extLst>
      <p:ext uri="{BB962C8B-B14F-4D97-AF65-F5344CB8AC3E}">
        <p14:creationId xmlns:p14="http://schemas.microsoft.com/office/powerpoint/2010/main" val="13854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9BD2D0C-9C04-2641-B940-F4C349B460AF}" type="slidenum">
              <a:rPr lang="en-US" smtClean="0"/>
              <a:t>10</a:t>
            </a:fld>
            <a:endParaRPr lang="en-US"/>
          </a:p>
        </p:txBody>
      </p:sp>
    </p:spTree>
    <p:extLst>
      <p:ext uri="{BB962C8B-B14F-4D97-AF65-F5344CB8AC3E}">
        <p14:creationId xmlns:p14="http://schemas.microsoft.com/office/powerpoint/2010/main" val="2428189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 Different sample size. </a:t>
            </a:r>
          </a:p>
        </p:txBody>
      </p:sp>
      <p:sp>
        <p:nvSpPr>
          <p:cNvPr id="4" name="Slide Number Placeholder 3"/>
          <p:cNvSpPr>
            <a:spLocks noGrp="1"/>
          </p:cNvSpPr>
          <p:nvPr>
            <p:ph type="sldNum" sz="quarter" idx="5"/>
          </p:nvPr>
        </p:nvSpPr>
        <p:spPr/>
        <p:txBody>
          <a:bodyPr/>
          <a:lstStyle/>
          <a:p>
            <a:fld id="{89BD2D0C-9C04-2641-B940-F4C349B460AF}" type="slidenum">
              <a:rPr lang="en-US" smtClean="0"/>
              <a:t>16</a:t>
            </a:fld>
            <a:endParaRPr lang="en-US"/>
          </a:p>
        </p:txBody>
      </p:sp>
    </p:spTree>
    <p:extLst>
      <p:ext uri="{BB962C8B-B14F-4D97-AF65-F5344CB8AC3E}">
        <p14:creationId xmlns:p14="http://schemas.microsoft.com/office/powerpoint/2010/main" val="1087684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1200" dirty="0">
                <a:effectLst/>
                <a:latin typeface="Calibri" panose="020F0502020204030204" pitchFamily="34" charset="0"/>
                <a:ea typeface="Calibri" panose="020F0502020204030204" pitchFamily="34" charset="0"/>
                <a:cs typeface="Times New Roman" panose="02020603050405020304" pitchFamily="18" charset="0"/>
              </a:rPr>
              <a:t>Meta-ecosystem dynamics seem to depend on the relative size of its patches. The function of small patches increases when they receive resources coming from larger ecosystems. In regards to large patches, it would probably depend on how large they are. Probably at really large sizes, such as the one in our experiment, receiving little detritus from small ecosystems doesn’t change its function. However, it would probably happen when larger sizes are not way larger. The function of the meta-ecosystem will depend ultimately on two things:</a:t>
            </a:r>
            <a:r>
              <a:rPr lang="en-US" sz="1200" dirty="0">
                <a:effectLst/>
                <a:latin typeface="Calibri" panose="020F0502020204030204" pitchFamily="34" charset="0"/>
                <a:ea typeface="Calibri" panose="020F0502020204030204" pitchFamily="34" charset="0"/>
                <a:cs typeface="Times New Roman" panose="02020603050405020304" pitchFamily="18" charset="0"/>
              </a:rPr>
              <a:t> (1) </a:t>
            </a:r>
            <a:r>
              <a:rPr lang="en-GB" sz="1200" dirty="0">
                <a:effectLst/>
                <a:latin typeface="Calibri" panose="020F0502020204030204" pitchFamily="34" charset="0"/>
                <a:ea typeface="Calibri" panose="020F0502020204030204" pitchFamily="34" charset="0"/>
                <a:cs typeface="Times New Roman" panose="02020603050405020304" pitchFamily="18" charset="0"/>
              </a:rPr>
              <a:t>H</a:t>
            </a:r>
            <a:r>
              <a:rPr lang="en-CH" sz="1200" dirty="0">
                <a:effectLst/>
                <a:latin typeface="Calibri" panose="020F0502020204030204" pitchFamily="34" charset="0"/>
                <a:ea typeface="Calibri" panose="020F0502020204030204" pitchFamily="34" charset="0"/>
                <a:cs typeface="Times New Roman" panose="02020603050405020304" pitchFamily="18" charset="0"/>
              </a:rPr>
              <a:t>ow size itself changes </a:t>
            </a:r>
            <a:r>
              <a:rPr lang="en-US" sz="1200" dirty="0">
                <a:effectLst/>
                <a:latin typeface="Calibri" panose="020F0502020204030204" pitchFamily="34" charset="0"/>
                <a:ea typeface="Calibri" panose="020F0502020204030204" pitchFamily="34" charset="0"/>
                <a:cs typeface="Times New Roman" panose="02020603050405020304" pitchFamily="18" charset="0"/>
              </a:rPr>
              <a:t>the function of the patches and (2) Whether the increase in function of the small ecosystem is stronger than the decrease in function in the large ecosystem.</a:t>
            </a:r>
            <a:r>
              <a:rPr lang="en-CH" sz="1200" dirty="0">
                <a:effectLst/>
                <a:latin typeface="Calibri" panose="020F0502020204030204" pitchFamily="34" charset="0"/>
                <a:ea typeface="Calibri" panose="020F0502020204030204" pitchFamily="34" charset="0"/>
                <a:cs typeface="Times New Roman" panose="02020603050405020304" pitchFamily="18" charset="0"/>
              </a:rPr>
              <a:t> We hopefully will be able to answer it analysing the effect of resource flow. </a:t>
            </a:r>
          </a:p>
        </p:txBody>
      </p:sp>
      <p:sp>
        <p:nvSpPr>
          <p:cNvPr id="4" name="Slide Number Placeholder 3"/>
          <p:cNvSpPr>
            <a:spLocks noGrp="1"/>
          </p:cNvSpPr>
          <p:nvPr>
            <p:ph type="sldNum" sz="quarter" idx="5"/>
          </p:nvPr>
        </p:nvSpPr>
        <p:spPr/>
        <p:txBody>
          <a:bodyPr/>
          <a:lstStyle/>
          <a:p>
            <a:fld id="{89BD2D0C-9C04-2641-B940-F4C349B460AF}" type="slidenum">
              <a:rPr lang="en-US" smtClean="0"/>
              <a:t>18</a:t>
            </a:fld>
            <a:endParaRPr lang="en-US"/>
          </a:p>
        </p:txBody>
      </p:sp>
    </p:spTree>
    <p:extLst>
      <p:ext uri="{BB962C8B-B14F-4D97-AF65-F5344CB8AC3E}">
        <p14:creationId xmlns:p14="http://schemas.microsoft.com/office/powerpoint/2010/main" val="1525548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 Different types of ecosystems that exchange different things. </a:t>
            </a:r>
          </a:p>
        </p:txBody>
      </p:sp>
      <p:sp>
        <p:nvSpPr>
          <p:cNvPr id="4" name="Slide Number Placeholder 3"/>
          <p:cNvSpPr>
            <a:spLocks noGrp="1"/>
          </p:cNvSpPr>
          <p:nvPr>
            <p:ph type="sldNum" sz="quarter" idx="5"/>
          </p:nvPr>
        </p:nvSpPr>
        <p:spPr/>
        <p:txBody>
          <a:bodyPr/>
          <a:lstStyle/>
          <a:p>
            <a:fld id="{89BD2D0C-9C04-2641-B940-F4C349B460AF}" type="slidenum">
              <a:rPr lang="en-US" smtClean="0"/>
              <a:t>19</a:t>
            </a:fld>
            <a:endParaRPr lang="en-US"/>
          </a:p>
        </p:txBody>
      </p:sp>
    </p:spTree>
    <p:extLst>
      <p:ext uri="{BB962C8B-B14F-4D97-AF65-F5344CB8AC3E}">
        <p14:creationId xmlns:p14="http://schemas.microsoft.com/office/powerpoint/2010/main" val="195430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317E-090F-DCC7-5B4C-24E1D113E3F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42A217DD-4C81-A388-826B-5C8450E1E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DE5053C2-4844-E5A5-3501-34AF557D9192}"/>
              </a:ext>
            </a:extLst>
          </p:cNvPr>
          <p:cNvSpPr>
            <a:spLocks noGrp="1"/>
          </p:cNvSpPr>
          <p:nvPr>
            <p:ph type="dt" sz="half" idx="10"/>
          </p:nvPr>
        </p:nvSpPr>
        <p:spPr/>
        <p:txBody>
          <a:bodyPr/>
          <a:lstStyle/>
          <a:p>
            <a:fld id="{188DE7FD-C099-2A4F-AC99-380674027742}" type="datetimeFigureOut">
              <a:rPr lang="en-US" smtClean="0"/>
              <a:t>12/5/22</a:t>
            </a:fld>
            <a:endParaRPr lang="en-US"/>
          </a:p>
        </p:txBody>
      </p:sp>
      <p:sp>
        <p:nvSpPr>
          <p:cNvPr id="5" name="Footer Placeholder 4">
            <a:extLst>
              <a:ext uri="{FF2B5EF4-FFF2-40B4-BE49-F238E27FC236}">
                <a16:creationId xmlns:a16="http://schemas.microsoft.com/office/drawing/2014/main" id="{0907776F-2F7A-67BD-DBE2-B27C8EB5F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3074F-D34B-5AB0-D2B4-FAD962F760B0}"/>
              </a:ext>
            </a:extLst>
          </p:cNvPr>
          <p:cNvSpPr>
            <a:spLocks noGrp="1"/>
          </p:cNvSpPr>
          <p:nvPr>
            <p:ph type="sldNum" sz="quarter" idx="12"/>
          </p:nvPr>
        </p:nvSpPr>
        <p:spPr/>
        <p:txBody>
          <a:bodyPr/>
          <a:lstStyle/>
          <a:p>
            <a:fld id="{F9B2A3FF-F1B6-3541-85E3-5A93161F2C91}" type="slidenum">
              <a:rPr lang="en-US" smtClean="0"/>
              <a:t>‹#›</a:t>
            </a:fld>
            <a:endParaRPr lang="en-US"/>
          </a:p>
        </p:txBody>
      </p:sp>
    </p:spTree>
    <p:extLst>
      <p:ext uri="{BB962C8B-B14F-4D97-AF65-F5344CB8AC3E}">
        <p14:creationId xmlns:p14="http://schemas.microsoft.com/office/powerpoint/2010/main" val="1025579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B890-6DB1-E145-5387-D34EBF377601}"/>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BD474846-E078-2F46-D516-12054BD5EE5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6C4A7EDE-10C2-6472-5626-61EA9F3059AE}"/>
              </a:ext>
            </a:extLst>
          </p:cNvPr>
          <p:cNvSpPr>
            <a:spLocks noGrp="1"/>
          </p:cNvSpPr>
          <p:nvPr>
            <p:ph type="dt" sz="half" idx="10"/>
          </p:nvPr>
        </p:nvSpPr>
        <p:spPr/>
        <p:txBody>
          <a:bodyPr/>
          <a:lstStyle/>
          <a:p>
            <a:fld id="{188DE7FD-C099-2A4F-AC99-380674027742}" type="datetimeFigureOut">
              <a:rPr lang="en-US" smtClean="0"/>
              <a:t>12/5/22</a:t>
            </a:fld>
            <a:endParaRPr lang="en-US"/>
          </a:p>
        </p:txBody>
      </p:sp>
      <p:sp>
        <p:nvSpPr>
          <p:cNvPr id="5" name="Footer Placeholder 4">
            <a:extLst>
              <a:ext uri="{FF2B5EF4-FFF2-40B4-BE49-F238E27FC236}">
                <a16:creationId xmlns:a16="http://schemas.microsoft.com/office/drawing/2014/main" id="{4D93D2F8-7953-29FB-AFBC-CD5FC7C5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971C2-4DB1-13FA-CB85-1BF80488B3F6}"/>
              </a:ext>
            </a:extLst>
          </p:cNvPr>
          <p:cNvSpPr>
            <a:spLocks noGrp="1"/>
          </p:cNvSpPr>
          <p:nvPr>
            <p:ph type="sldNum" sz="quarter" idx="12"/>
          </p:nvPr>
        </p:nvSpPr>
        <p:spPr/>
        <p:txBody>
          <a:bodyPr/>
          <a:lstStyle/>
          <a:p>
            <a:fld id="{F9B2A3FF-F1B6-3541-85E3-5A93161F2C91}" type="slidenum">
              <a:rPr lang="en-US" smtClean="0"/>
              <a:t>‹#›</a:t>
            </a:fld>
            <a:endParaRPr lang="en-US"/>
          </a:p>
        </p:txBody>
      </p:sp>
    </p:spTree>
    <p:extLst>
      <p:ext uri="{BB962C8B-B14F-4D97-AF65-F5344CB8AC3E}">
        <p14:creationId xmlns:p14="http://schemas.microsoft.com/office/powerpoint/2010/main" val="2236162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701E08-5C04-C5B0-726D-AAC66AFC75B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A98D8C83-8D4C-B027-4670-8440834274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897340E-CE8D-4942-F8DB-404956B3687B}"/>
              </a:ext>
            </a:extLst>
          </p:cNvPr>
          <p:cNvSpPr>
            <a:spLocks noGrp="1"/>
          </p:cNvSpPr>
          <p:nvPr>
            <p:ph type="dt" sz="half" idx="10"/>
          </p:nvPr>
        </p:nvSpPr>
        <p:spPr/>
        <p:txBody>
          <a:bodyPr/>
          <a:lstStyle/>
          <a:p>
            <a:fld id="{188DE7FD-C099-2A4F-AC99-380674027742}" type="datetimeFigureOut">
              <a:rPr lang="en-US" smtClean="0"/>
              <a:t>12/5/22</a:t>
            </a:fld>
            <a:endParaRPr lang="en-US"/>
          </a:p>
        </p:txBody>
      </p:sp>
      <p:sp>
        <p:nvSpPr>
          <p:cNvPr id="5" name="Footer Placeholder 4">
            <a:extLst>
              <a:ext uri="{FF2B5EF4-FFF2-40B4-BE49-F238E27FC236}">
                <a16:creationId xmlns:a16="http://schemas.microsoft.com/office/drawing/2014/main" id="{BDEE4C9C-D65F-38A6-A6C2-DEF10850A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B4D899-1433-9C52-F63A-327C73AC409F}"/>
              </a:ext>
            </a:extLst>
          </p:cNvPr>
          <p:cNvSpPr>
            <a:spLocks noGrp="1"/>
          </p:cNvSpPr>
          <p:nvPr>
            <p:ph type="sldNum" sz="quarter" idx="12"/>
          </p:nvPr>
        </p:nvSpPr>
        <p:spPr/>
        <p:txBody>
          <a:bodyPr/>
          <a:lstStyle/>
          <a:p>
            <a:fld id="{F9B2A3FF-F1B6-3541-85E3-5A93161F2C91}" type="slidenum">
              <a:rPr lang="en-US" smtClean="0"/>
              <a:t>‹#›</a:t>
            </a:fld>
            <a:endParaRPr lang="en-US"/>
          </a:p>
        </p:txBody>
      </p:sp>
    </p:spTree>
    <p:extLst>
      <p:ext uri="{BB962C8B-B14F-4D97-AF65-F5344CB8AC3E}">
        <p14:creationId xmlns:p14="http://schemas.microsoft.com/office/powerpoint/2010/main" val="3359941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1EE8-95DE-395B-E855-582E9AD9567F}"/>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A3C5D935-C1F8-E001-B5E8-51BB50D16F4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DBDC7028-BE84-6F6F-FBC8-96EC5679DB94}"/>
              </a:ext>
            </a:extLst>
          </p:cNvPr>
          <p:cNvSpPr>
            <a:spLocks noGrp="1"/>
          </p:cNvSpPr>
          <p:nvPr>
            <p:ph type="dt" sz="half" idx="10"/>
          </p:nvPr>
        </p:nvSpPr>
        <p:spPr/>
        <p:txBody>
          <a:bodyPr/>
          <a:lstStyle/>
          <a:p>
            <a:fld id="{188DE7FD-C099-2A4F-AC99-380674027742}" type="datetimeFigureOut">
              <a:rPr lang="en-US" smtClean="0"/>
              <a:t>12/5/22</a:t>
            </a:fld>
            <a:endParaRPr lang="en-US"/>
          </a:p>
        </p:txBody>
      </p:sp>
      <p:sp>
        <p:nvSpPr>
          <p:cNvPr id="5" name="Footer Placeholder 4">
            <a:extLst>
              <a:ext uri="{FF2B5EF4-FFF2-40B4-BE49-F238E27FC236}">
                <a16:creationId xmlns:a16="http://schemas.microsoft.com/office/drawing/2014/main" id="{D8E61316-DC1B-D29A-81C1-85F9C86DC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C96DA-B9A5-D7CB-53D4-1FF9495E9AA9}"/>
              </a:ext>
            </a:extLst>
          </p:cNvPr>
          <p:cNvSpPr>
            <a:spLocks noGrp="1"/>
          </p:cNvSpPr>
          <p:nvPr>
            <p:ph type="sldNum" sz="quarter" idx="12"/>
          </p:nvPr>
        </p:nvSpPr>
        <p:spPr/>
        <p:txBody>
          <a:bodyPr/>
          <a:lstStyle/>
          <a:p>
            <a:fld id="{F9B2A3FF-F1B6-3541-85E3-5A93161F2C91}" type="slidenum">
              <a:rPr lang="en-US" smtClean="0"/>
              <a:t>‹#›</a:t>
            </a:fld>
            <a:endParaRPr lang="en-US"/>
          </a:p>
        </p:txBody>
      </p:sp>
    </p:spTree>
    <p:extLst>
      <p:ext uri="{BB962C8B-B14F-4D97-AF65-F5344CB8AC3E}">
        <p14:creationId xmlns:p14="http://schemas.microsoft.com/office/powerpoint/2010/main" val="284140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CEB6-3900-5761-4599-F50C820E6B4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EE322FB1-FFB1-C82A-C4A9-2A58659C24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B5F1344-DA5A-BAF1-C903-77B06C67D150}"/>
              </a:ext>
            </a:extLst>
          </p:cNvPr>
          <p:cNvSpPr>
            <a:spLocks noGrp="1"/>
          </p:cNvSpPr>
          <p:nvPr>
            <p:ph type="dt" sz="half" idx="10"/>
          </p:nvPr>
        </p:nvSpPr>
        <p:spPr/>
        <p:txBody>
          <a:bodyPr/>
          <a:lstStyle/>
          <a:p>
            <a:fld id="{188DE7FD-C099-2A4F-AC99-380674027742}" type="datetimeFigureOut">
              <a:rPr lang="en-US" smtClean="0"/>
              <a:t>12/5/22</a:t>
            </a:fld>
            <a:endParaRPr lang="en-US"/>
          </a:p>
        </p:txBody>
      </p:sp>
      <p:sp>
        <p:nvSpPr>
          <p:cNvPr id="5" name="Footer Placeholder 4">
            <a:extLst>
              <a:ext uri="{FF2B5EF4-FFF2-40B4-BE49-F238E27FC236}">
                <a16:creationId xmlns:a16="http://schemas.microsoft.com/office/drawing/2014/main" id="{22A4D170-9B77-DA5F-DEF5-455F26578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40E0B-2C47-AB08-3AEF-D03642DD44CC}"/>
              </a:ext>
            </a:extLst>
          </p:cNvPr>
          <p:cNvSpPr>
            <a:spLocks noGrp="1"/>
          </p:cNvSpPr>
          <p:nvPr>
            <p:ph type="sldNum" sz="quarter" idx="12"/>
          </p:nvPr>
        </p:nvSpPr>
        <p:spPr/>
        <p:txBody>
          <a:bodyPr/>
          <a:lstStyle/>
          <a:p>
            <a:fld id="{F9B2A3FF-F1B6-3541-85E3-5A93161F2C91}" type="slidenum">
              <a:rPr lang="en-US" smtClean="0"/>
              <a:t>‹#›</a:t>
            </a:fld>
            <a:endParaRPr lang="en-US"/>
          </a:p>
        </p:txBody>
      </p:sp>
    </p:spTree>
    <p:extLst>
      <p:ext uri="{BB962C8B-B14F-4D97-AF65-F5344CB8AC3E}">
        <p14:creationId xmlns:p14="http://schemas.microsoft.com/office/powerpoint/2010/main" val="336402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9D8A-3DFB-0B32-AA36-34A1991758D7}"/>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017E4021-91F1-2644-2A26-D3EF20419BE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F725964D-F515-21F3-2624-9D3395CDFBE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D93FA188-B234-CDD0-40B7-838896F65CA2}"/>
              </a:ext>
            </a:extLst>
          </p:cNvPr>
          <p:cNvSpPr>
            <a:spLocks noGrp="1"/>
          </p:cNvSpPr>
          <p:nvPr>
            <p:ph type="dt" sz="half" idx="10"/>
          </p:nvPr>
        </p:nvSpPr>
        <p:spPr/>
        <p:txBody>
          <a:bodyPr/>
          <a:lstStyle/>
          <a:p>
            <a:fld id="{188DE7FD-C099-2A4F-AC99-380674027742}" type="datetimeFigureOut">
              <a:rPr lang="en-US" smtClean="0"/>
              <a:t>12/5/22</a:t>
            </a:fld>
            <a:endParaRPr lang="en-US"/>
          </a:p>
        </p:txBody>
      </p:sp>
      <p:sp>
        <p:nvSpPr>
          <p:cNvPr id="6" name="Footer Placeholder 5">
            <a:extLst>
              <a:ext uri="{FF2B5EF4-FFF2-40B4-BE49-F238E27FC236}">
                <a16:creationId xmlns:a16="http://schemas.microsoft.com/office/drawing/2014/main" id="{5171A07B-EE8C-AB4A-DA6A-EF14D1B48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73B2D-2238-A9CE-85B6-289C786ACDBF}"/>
              </a:ext>
            </a:extLst>
          </p:cNvPr>
          <p:cNvSpPr>
            <a:spLocks noGrp="1"/>
          </p:cNvSpPr>
          <p:nvPr>
            <p:ph type="sldNum" sz="quarter" idx="12"/>
          </p:nvPr>
        </p:nvSpPr>
        <p:spPr/>
        <p:txBody>
          <a:bodyPr/>
          <a:lstStyle/>
          <a:p>
            <a:fld id="{F9B2A3FF-F1B6-3541-85E3-5A93161F2C91}" type="slidenum">
              <a:rPr lang="en-US" smtClean="0"/>
              <a:t>‹#›</a:t>
            </a:fld>
            <a:endParaRPr lang="en-US"/>
          </a:p>
        </p:txBody>
      </p:sp>
    </p:spTree>
    <p:extLst>
      <p:ext uri="{BB962C8B-B14F-4D97-AF65-F5344CB8AC3E}">
        <p14:creationId xmlns:p14="http://schemas.microsoft.com/office/powerpoint/2010/main" val="3163545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50C2F-2F71-1E5B-26BC-95F189EAEE0A}"/>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2E94FECD-AE62-ED10-7FD7-53F03BC382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F35049E-9B81-6368-5C57-8CEC43D7AFA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CB5FE7E9-0C78-9B3B-D06E-246F4E97CC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23548A7-E5CE-EC37-98B8-2F711F9231C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A11CEB65-7E13-C42F-5DF0-90955697EFA2}"/>
              </a:ext>
            </a:extLst>
          </p:cNvPr>
          <p:cNvSpPr>
            <a:spLocks noGrp="1"/>
          </p:cNvSpPr>
          <p:nvPr>
            <p:ph type="dt" sz="half" idx="10"/>
          </p:nvPr>
        </p:nvSpPr>
        <p:spPr/>
        <p:txBody>
          <a:bodyPr/>
          <a:lstStyle/>
          <a:p>
            <a:fld id="{188DE7FD-C099-2A4F-AC99-380674027742}" type="datetimeFigureOut">
              <a:rPr lang="en-US" smtClean="0"/>
              <a:t>12/5/22</a:t>
            </a:fld>
            <a:endParaRPr lang="en-US"/>
          </a:p>
        </p:txBody>
      </p:sp>
      <p:sp>
        <p:nvSpPr>
          <p:cNvPr id="8" name="Footer Placeholder 7">
            <a:extLst>
              <a:ext uri="{FF2B5EF4-FFF2-40B4-BE49-F238E27FC236}">
                <a16:creationId xmlns:a16="http://schemas.microsoft.com/office/drawing/2014/main" id="{FECD9C58-3CD3-A4B1-21C0-CA9FAAEAC9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23C92E-0ABA-8032-2C29-D6F92490D81D}"/>
              </a:ext>
            </a:extLst>
          </p:cNvPr>
          <p:cNvSpPr>
            <a:spLocks noGrp="1"/>
          </p:cNvSpPr>
          <p:nvPr>
            <p:ph type="sldNum" sz="quarter" idx="12"/>
          </p:nvPr>
        </p:nvSpPr>
        <p:spPr/>
        <p:txBody>
          <a:bodyPr/>
          <a:lstStyle/>
          <a:p>
            <a:fld id="{F9B2A3FF-F1B6-3541-85E3-5A93161F2C91}" type="slidenum">
              <a:rPr lang="en-US" smtClean="0"/>
              <a:t>‹#›</a:t>
            </a:fld>
            <a:endParaRPr lang="en-US"/>
          </a:p>
        </p:txBody>
      </p:sp>
    </p:spTree>
    <p:extLst>
      <p:ext uri="{BB962C8B-B14F-4D97-AF65-F5344CB8AC3E}">
        <p14:creationId xmlns:p14="http://schemas.microsoft.com/office/powerpoint/2010/main" val="2529632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D8B27-F40C-C0B3-5046-80569DFE0DD7}"/>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788A8F7-ED9B-8A27-D4CA-16F18A5022A9}"/>
              </a:ext>
            </a:extLst>
          </p:cNvPr>
          <p:cNvSpPr>
            <a:spLocks noGrp="1"/>
          </p:cNvSpPr>
          <p:nvPr>
            <p:ph type="dt" sz="half" idx="10"/>
          </p:nvPr>
        </p:nvSpPr>
        <p:spPr/>
        <p:txBody>
          <a:bodyPr/>
          <a:lstStyle/>
          <a:p>
            <a:fld id="{188DE7FD-C099-2A4F-AC99-380674027742}" type="datetimeFigureOut">
              <a:rPr lang="en-US" smtClean="0"/>
              <a:t>12/5/22</a:t>
            </a:fld>
            <a:endParaRPr lang="en-US"/>
          </a:p>
        </p:txBody>
      </p:sp>
      <p:sp>
        <p:nvSpPr>
          <p:cNvPr id="4" name="Footer Placeholder 3">
            <a:extLst>
              <a:ext uri="{FF2B5EF4-FFF2-40B4-BE49-F238E27FC236}">
                <a16:creationId xmlns:a16="http://schemas.microsoft.com/office/drawing/2014/main" id="{121D38BA-AA43-CE50-D743-779A974EFE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D93E97-CB14-58BF-8E46-DCB6A0D104B3}"/>
              </a:ext>
            </a:extLst>
          </p:cNvPr>
          <p:cNvSpPr>
            <a:spLocks noGrp="1"/>
          </p:cNvSpPr>
          <p:nvPr>
            <p:ph type="sldNum" sz="quarter" idx="12"/>
          </p:nvPr>
        </p:nvSpPr>
        <p:spPr/>
        <p:txBody>
          <a:bodyPr/>
          <a:lstStyle/>
          <a:p>
            <a:fld id="{F9B2A3FF-F1B6-3541-85E3-5A93161F2C91}" type="slidenum">
              <a:rPr lang="en-US" smtClean="0"/>
              <a:t>‹#›</a:t>
            </a:fld>
            <a:endParaRPr lang="en-US"/>
          </a:p>
        </p:txBody>
      </p:sp>
    </p:spTree>
    <p:extLst>
      <p:ext uri="{BB962C8B-B14F-4D97-AF65-F5344CB8AC3E}">
        <p14:creationId xmlns:p14="http://schemas.microsoft.com/office/powerpoint/2010/main" val="1707702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B18C73-2024-5776-5335-162C394B8E77}"/>
              </a:ext>
            </a:extLst>
          </p:cNvPr>
          <p:cNvSpPr>
            <a:spLocks noGrp="1"/>
          </p:cNvSpPr>
          <p:nvPr>
            <p:ph type="dt" sz="half" idx="10"/>
          </p:nvPr>
        </p:nvSpPr>
        <p:spPr/>
        <p:txBody>
          <a:bodyPr/>
          <a:lstStyle/>
          <a:p>
            <a:fld id="{188DE7FD-C099-2A4F-AC99-380674027742}" type="datetimeFigureOut">
              <a:rPr lang="en-US" smtClean="0"/>
              <a:t>12/5/22</a:t>
            </a:fld>
            <a:endParaRPr lang="en-US"/>
          </a:p>
        </p:txBody>
      </p:sp>
      <p:sp>
        <p:nvSpPr>
          <p:cNvPr id="3" name="Footer Placeholder 2">
            <a:extLst>
              <a:ext uri="{FF2B5EF4-FFF2-40B4-BE49-F238E27FC236}">
                <a16:creationId xmlns:a16="http://schemas.microsoft.com/office/drawing/2014/main" id="{148BE26B-CE13-6656-E376-20947C37A3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24C1F5-8166-D9B6-5F53-C5D12ED83108}"/>
              </a:ext>
            </a:extLst>
          </p:cNvPr>
          <p:cNvSpPr>
            <a:spLocks noGrp="1"/>
          </p:cNvSpPr>
          <p:nvPr>
            <p:ph type="sldNum" sz="quarter" idx="12"/>
          </p:nvPr>
        </p:nvSpPr>
        <p:spPr/>
        <p:txBody>
          <a:bodyPr/>
          <a:lstStyle/>
          <a:p>
            <a:fld id="{F9B2A3FF-F1B6-3541-85E3-5A93161F2C91}" type="slidenum">
              <a:rPr lang="en-US" smtClean="0"/>
              <a:t>‹#›</a:t>
            </a:fld>
            <a:endParaRPr lang="en-US"/>
          </a:p>
        </p:txBody>
      </p:sp>
    </p:spTree>
    <p:extLst>
      <p:ext uri="{BB962C8B-B14F-4D97-AF65-F5344CB8AC3E}">
        <p14:creationId xmlns:p14="http://schemas.microsoft.com/office/powerpoint/2010/main" val="28984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3925A-25B7-23A2-C00F-6A3FFD9A2B9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1A777384-584A-09F0-D2A8-20E9816040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9011A987-231F-9573-18FC-A22400BDD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A2A435-2EA6-F0E3-5C3C-FC191F0858C6}"/>
              </a:ext>
            </a:extLst>
          </p:cNvPr>
          <p:cNvSpPr>
            <a:spLocks noGrp="1"/>
          </p:cNvSpPr>
          <p:nvPr>
            <p:ph type="dt" sz="half" idx="10"/>
          </p:nvPr>
        </p:nvSpPr>
        <p:spPr/>
        <p:txBody>
          <a:bodyPr/>
          <a:lstStyle/>
          <a:p>
            <a:fld id="{188DE7FD-C099-2A4F-AC99-380674027742}" type="datetimeFigureOut">
              <a:rPr lang="en-US" smtClean="0"/>
              <a:t>12/5/22</a:t>
            </a:fld>
            <a:endParaRPr lang="en-US"/>
          </a:p>
        </p:txBody>
      </p:sp>
      <p:sp>
        <p:nvSpPr>
          <p:cNvPr id="6" name="Footer Placeholder 5">
            <a:extLst>
              <a:ext uri="{FF2B5EF4-FFF2-40B4-BE49-F238E27FC236}">
                <a16:creationId xmlns:a16="http://schemas.microsoft.com/office/drawing/2014/main" id="{64EEA03F-8EF9-D6D3-AD1A-8FCBFA7E49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6DF7E1-AE9B-7824-2B06-C95E09B0FDBA}"/>
              </a:ext>
            </a:extLst>
          </p:cNvPr>
          <p:cNvSpPr>
            <a:spLocks noGrp="1"/>
          </p:cNvSpPr>
          <p:nvPr>
            <p:ph type="sldNum" sz="quarter" idx="12"/>
          </p:nvPr>
        </p:nvSpPr>
        <p:spPr/>
        <p:txBody>
          <a:bodyPr/>
          <a:lstStyle/>
          <a:p>
            <a:fld id="{F9B2A3FF-F1B6-3541-85E3-5A93161F2C91}" type="slidenum">
              <a:rPr lang="en-US" smtClean="0"/>
              <a:t>‹#›</a:t>
            </a:fld>
            <a:endParaRPr lang="en-US"/>
          </a:p>
        </p:txBody>
      </p:sp>
    </p:spTree>
    <p:extLst>
      <p:ext uri="{BB962C8B-B14F-4D97-AF65-F5344CB8AC3E}">
        <p14:creationId xmlns:p14="http://schemas.microsoft.com/office/powerpoint/2010/main" val="2222258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021AF-F495-9CA7-7A7C-3457A66E33A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3B0D3F68-2420-6EC8-CFE8-50391114E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3D441CF-A251-2AC3-615C-19344903A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2CE18C-EC89-34F9-D7F9-F1F8FCBE6059}"/>
              </a:ext>
            </a:extLst>
          </p:cNvPr>
          <p:cNvSpPr>
            <a:spLocks noGrp="1"/>
          </p:cNvSpPr>
          <p:nvPr>
            <p:ph type="dt" sz="half" idx="10"/>
          </p:nvPr>
        </p:nvSpPr>
        <p:spPr/>
        <p:txBody>
          <a:bodyPr/>
          <a:lstStyle/>
          <a:p>
            <a:fld id="{188DE7FD-C099-2A4F-AC99-380674027742}" type="datetimeFigureOut">
              <a:rPr lang="en-US" smtClean="0"/>
              <a:t>12/5/22</a:t>
            </a:fld>
            <a:endParaRPr lang="en-US"/>
          </a:p>
        </p:txBody>
      </p:sp>
      <p:sp>
        <p:nvSpPr>
          <p:cNvPr id="6" name="Footer Placeholder 5">
            <a:extLst>
              <a:ext uri="{FF2B5EF4-FFF2-40B4-BE49-F238E27FC236}">
                <a16:creationId xmlns:a16="http://schemas.microsoft.com/office/drawing/2014/main" id="{95DAC2B5-0105-E394-552A-13FFB4044F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BD9F3A-DF9B-D610-69EA-5B57FCFB0DAB}"/>
              </a:ext>
            </a:extLst>
          </p:cNvPr>
          <p:cNvSpPr>
            <a:spLocks noGrp="1"/>
          </p:cNvSpPr>
          <p:nvPr>
            <p:ph type="sldNum" sz="quarter" idx="12"/>
          </p:nvPr>
        </p:nvSpPr>
        <p:spPr/>
        <p:txBody>
          <a:bodyPr/>
          <a:lstStyle/>
          <a:p>
            <a:fld id="{F9B2A3FF-F1B6-3541-85E3-5A93161F2C91}" type="slidenum">
              <a:rPr lang="en-US" smtClean="0"/>
              <a:t>‹#›</a:t>
            </a:fld>
            <a:endParaRPr lang="en-US"/>
          </a:p>
        </p:txBody>
      </p:sp>
    </p:spTree>
    <p:extLst>
      <p:ext uri="{BB962C8B-B14F-4D97-AF65-F5344CB8AC3E}">
        <p14:creationId xmlns:p14="http://schemas.microsoft.com/office/powerpoint/2010/main" val="2426860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7E947-1BEC-3A91-7EB9-DB6F49B22C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185765BA-E79D-EAF4-5EC5-8B89099DD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4529820-6A6E-36E2-71FF-8180961670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DE7FD-C099-2A4F-AC99-380674027742}" type="datetimeFigureOut">
              <a:rPr lang="en-US" smtClean="0"/>
              <a:t>12/5/22</a:t>
            </a:fld>
            <a:endParaRPr lang="en-US"/>
          </a:p>
        </p:txBody>
      </p:sp>
      <p:sp>
        <p:nvSpPr>
          <p:cNvPr id="5" name="Footer Placeholder 4">
            <a:extLst>
              <a:ext uri="{FF2B5EF4-FFF2-40B4-BE49-F238E27FC236}">
                <a16:creationId xmlns:a16="http://schemas.microsoft.com/office/drawing/2014/main" id="{343331E9-67E5-11A6-1C45-02FC3F1312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221AE6-BA29-8D7B-6A2E-01B6668CB1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2A3FF-F1B6-3541-85E3-5A93161F2C91}" type="slidenum">
              <a:rPr lang="en-US" smtClean="0"/>
              <a:t>‹#›</a:t>
            </a:fld>
            <a:endParaRPr lang="en-US"/>
          </a:p>
        </p:txBody>
      </p:sp>
    </p:spTree>
    <p:extLst>
      <p:ext uri="{BB962C8B-B14F-4D97-AF65-F5344CB8AC3E}">
        <p14:creationId xmlns:p14="http://schemas.microsoft.com/office/powerpoint/2010/main" val="40983086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jpg"/><Relationship Id="rId3" Type="http://schemas.openxmlformats.org/officeDocument/2006/relationships/image" Target="../media/image3.png"/><Relationship Id="rId7" Type="http://schemas.openxmlformats.org/officeDocument/2006/relationships/image" Target="../media/image54.jpeg"/><Relationship Id="rId12" Type="http://schemas.openxmlformats.org/officeDocument/2006/relationships/image" Target="../media/image59.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jpeg"/><Relationship Id="rId5" Type="http://schemas.openxmlformats.org/officeDocument/2006/relationships/image" Target="../media/image2.jpeg"/><Relationship Id="rId10" Type="http://schemas.openxmlformats.org/officeDocument/2006/relationships/image" Target="../media/image57.jpeg"/><Relationship Id="rId4" Type="http://schemas.openxmlformats.org/officeDocument/2006/relationships/image" Target="../media/image4.png"/><Relationship Id="rId9" Type="http://schemas.openxmlformats.org/officeDocument/2006/relationships/image" Target="../media/image56.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3CF81-2445-5F14-BB88-5F0D60269B20}"/>
              </a:ext>
            </a:extLst>
          </p:cNvPr>
          <p:cNvSpPr>
            <a:spLocks noGrp="1"/>
          </p:cNvSpPr>
          <p:nvPr>
            <p:ph type="ctrTitle"/>
          </p:nvPr>
        </p:nvSpPr>
        <p:spPr>
          <a:xfrm>
            <a:off x="1524000" y="2717802"/>
            <a:ext cx="9144000" cy="711198"/>
          </a:xfrm>
        </p:spPr>
        <p:txBody>
          <a:bodyPr>
            <a:noAutofit/>
          </a:bodyPr>
          <a:lstStyle/>
          <a:p>
            <a:r>
              <a:rPr lang="en-US" sz="4000" i="0" u="none" strike="noStrike" dirty="0">
                <a:solidFill>
                  <a:srgbClr val="000000"/>
                </a:solidFill>
                <a:effectLst/>
                <a:latin typeface="Calibri" panose="020F0502020204030204" pitchFamily="34" charset="0"/>
              </a:rPr>
              <a:t>Size matters: how patch size influences meta-ecosystem dynamics.</a:t>
            </a:r>
            <a:br>
              <a:rPr lang="en-US" sz="4000" i="0" u="none" strike="noStrike" dirty="0">
                <a:solidFill>
                  <a:srgbClr val="000000"/>
                </a:solidFill>
                <a:effectLst/>
                <a:latin typeface="Calibri" panose="020F0502020204030204" pitchFamily="34" charset="0"/>
              </a:rPr>
            </a:br>
            <a:br>
              <a:rPr lang="en-US" sz="4000" i="0" u="none" strike="noStrike" dirty="0">
                <a:solidFill>
                  <a:srgbClr val="000000"/>
                </a:solidFill>
                <a:effectLst/>
                <a:latin typeface="Calibri" panose="020F0502020204030204" pitchFamily="34" charset="0"/>
              </a:rPr>
            </a:br>
            <a:r>
              <a:rPr lang="en-US" sz="2000" i="0" u="none" strike="noStrike" dirty="0">
                <a:solidFill>
                  <a:srgbClr val="000000"/>
                </a:solidFill>
                <a:effectLst/>
                <a:latin typeface="Calibri" panose="020F0502020204030204" pitchFamily="34" charset="0"/>
              </a:rPr>
              <a:t>A progress report from the world of protists.</a:t>
            </a:r>
            <a:endParaRPr lang="en-US" sz="4000" dirty="0"/>
          </a:p>
        </p:txBody>
      </p:sp>
      <p:pic>
        <p:nvPicPr>
          <p:cNvPr id="4" name="Picture 2" descr="Lebenslauf - Roman Alther - Gewässerökologe">
            <a:extLst>
              <a:ext uri="{FF2B5EF4-FFF2-40B4-BE49-F238E27FC236}">
                <a16:creationId xmlns:a16="http://schemas.microsoft.com/office/drawing/2014/main" id="{5FC3B313-37EF-8233-87A9-BEB223FEE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2728" y="4798577"/>
            <a:ext cx="1840938" cy="1840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ZH - Department of Evolutionary Biology and Environmental Studies - PhD  Programs">
            <a:extLst>
              <a:ext uri="{FF2B5EF4-FFF2-40B4-BE49-F238E27FC236}">
                <a16:creationId xmlns:a16="http://schemas.microsoft.com/office/drawing/2014/main" id="{472DAF90-5574-70B4-3A1D-33569A7E0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616" y="5520695"/>
            <a:ext cx="2489650" cy="1183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C0C9B80-6833-C455-DBF1-DB58F3756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297" y="5821833"/>
            <a:ext cx="2325114" cy="5812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pact Hub Zurich | University of Zurich - Impact Hub Zurich">
            <a:extLst>
              <a:ext uri="{FF2B5EF4-FFF2-40B4-BE49-F238E27FC236}">
                <a16:creationId xmlns:a16="http://schemas.microsoft.com/office/drawing/2014/main" id="{AB094C61-9D70-3174-9FB7-89B89F122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4648" y="5469576"/>
            <a:ext cx="2194057" cy="13160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CB2950-B465-AA62-3C2F-67B00E72AD23}"/>
              </a:ext>
            </a:extLst>
          </p:cNvPr>
          <p:cNvSpPr txBox="1"/>
          <p:nvPr/>
        </p:nvSpPr>
        <p:spPr>
          <a:xfrm>
            <a:off x="4813852" y="4049178"/>
            <a:ext cx="2564296" cy="400110"/>
          </a:xfrm>
          <a:prstGeom prst="rect">
            <a:avLst/>
          </a:prstGeom>
          <a:noFill/>
        </p:spPr>
        <p:txBody>
          <a:bodyPr wrap="square" rtlCol="0">
            <a:spAutoFit/>
          </a:bodyPr>
          <a:lstStyle/>
          <a:p>
            <a:r>
              <a:rPr lang="en-CH" sz="2000" dirty="0"/>
              <a:t>Emanuele Giacomuzzo</a:t>
            </a:r>
          </a:p>
        </p:txBody>
      </p:sp>
    </p:spTree>
    <p:extLst>
      <p:ext uri="{BB962C8B-B14F-4D97-AF65-F5344CB8AC3E}">
        <p14:creationId xmlns:p14="http://schemas.microsoft.com/office/powerpoint/2010/main" val="1582842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C620-C8C5-A3EE-6839-215AB5F9BFC7}"/>
              </a:ext>
            </a:extLst>
          </p:cNvPr>
          <p:cNvSpPr>
            <a:spLocks noGrp="1"/>
          </p:cNvSpPr>
          <p:nvPr>
            <p:ph type="title"/>
          </p:nvPr>
        </p:nvSpPr>
        <p:spPr>
          <a:xfrm>
            <a:off x="1005008" y="263277"/>
            <a:ext cx="10178934" cy="941947"/>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Patch biomass </a:t>
            </a:r>
          </a:p>
        </p:txBody>
      </p:sp>
      <p:pic>
        <p:nvPicPr>
          <p:cNvPr id="7" name="Picture 6" descr="Diagram&#10;&#10;Description automatically generated">
            <a:extLst>
              <a:ext uri="{FF2B5EF4-FFF2-40B4-BE49-F238E27FC236}">
                <a16:creationId xmlns:a16="http://schemas.microsoft.com/office/drawing/2014/main" id="{0C260108-75F8-5FC7-706B-0A9D424A60C1}"/>
              </a:ext>
            </a:extLst>
          </p:cNvPr>
          <p:cNvPicPr>
            <a:picLocks noChangeAspect="1"/>
          </p:cNvPicPr>
          <p:nvPr/>
        </p:nvPicPr>
        <p:blipFill rotWithShape="1">
          <a:blip r:embed="rId3"/>
          <a:srcRect l="31113" t="16166" r="32274" b="15667"/>
          <a:stretch/>
        </p:blipFill>
        <p:spPr>
          <a:xfrm>
            <a:off x="1005008" y="2240728"/>
            <a:ext cx="2324559" cy="3029640"/>
          </a:xfrm>
          <a:prstGeom prst="rect">
            <a:avLst/>
          </a:prstGeom>
        </p:spPr>
      </p:pic>
      <p:pic>
        <p:nvPicPr>
          <p:cNvPr id="5" name="Picture 4" descr="Chart, line chart&#10;&#10;Description automatically generated">
            <a:extLst>
              <a:ext uri="{FF2B5EF4-FFF2-40B4-BE49-F238E27FC236}">
                <a16:creationId xmlns:a16="http://schemas.microsoft.com/office/drawing/2014/main" id="{2A4C05CF-DE47-48EE-E5E6-3CB2EAF2B800}"/>
              </a:ext>
            </a:extLst>
          </p:cNvPr>
          <p:cNvPicPr>
            <a:picLocks noChangeAspect="1"/>
          </p:cNvPicPr>
          <p:nvPr/>
        </p:nvPicPr>
        <p:blipFill>
          <a:blip r:embed="rId4"/>
          <a:stretch>
            <a:fillRect/>
          </a:stretch>
        </p:blipFill>
        <p:spPr>
          <a:xfrm>
            <a:off x="4509285" y="1128819"/>
            <a:ext cx="7274220" cy="5352523"/>
          </a:xfrm>
          <a:prstGeom prst="rect">
            <a:avLst/>
          </a:prstGeom>
        </p:spPr>
      </p:pic>
    </p:spTree>
    <p:extLst>
      <p:ext uri="{BB962C8B-B14F-4D97-AF65-F5344CB8AC3E}">
        <p14:creationId xmlns:p14="http://schemas.microsoft.com/office/powerpoint/2010/main" val="132426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615452-0FCC-3F1B-E92E-DCABDAD7E321}"/>
              </a:ext>
            </a:extLst>
          </p:cNvPr>
          <p:cNvSpPr txBox="1"/>
          <p:nvPr/>
        </p:nvSpPr>
        <p:spPr>
          <a:xfrm>
            <a:off x="4893013" y="1828800"/>
            <a:ext cx="184731" cy="369332"/>
          </a:xfrm>
          <a:prstGeom prst="rect">
            <a:avLst/>
          </a:prstGeom>
          <a:noFill/>
        </p:spPr>
        <p:txBody>
          <a:bodyPr wrap="none" rtlCol="0">
            <a:spAutoFit/>
          </a:bodyPr>
          <a:lstStyle/>
          <a:p>
            <a:endParaRPr lang="en-CH" dirty="0"/>
          </a:p>
        </p:txBody>
      </p:sp>
      <p:sp>
        <p:nvSpPr>
          <p:cNvPr id="2" name="TextBox 1">
            <a:extLst>
              <a:ext uri="{FF2B5EF4-FFF2-40B4-BE49-F238E27FC236}">
                <a16:creationId xmlns:a16="http://schemas.microsoft.com/office/drawing/2014/main" id="{8E50BBBE-8A40-AF4E-C32C-D3DC122A3C7E}"/>
              </a:ext>
            </a:extLst>
          </p:cNvPr>
          <p:cNvSpPr txBox="1"/>
          <p:nvPr/>
        </p:nvSpPr>
        <p:spPr>
          <a:xfrm>
            <a:off x="3993931" y="0"/>
            <a:ext cx="4204138" cy="646331"/>
          </a:xfrm>
          <a:prstGeom prst="rect">
            <a:avLst/>
          </a:prstGeom>
          <a:noFill/>
        </p:spPr>
        <p:txBody>
          <a:bodyPr wrap="square" rtlCol="0">
            <a:spAutoFit/>
          </a:bodyPr>
          <a:lstStyle/>
          <a:p>
            <a:r>
              <a:rPr lang="en-CH" sz="3600" dirty="0"/>
              <a:t>Patch Alpha Diversity</a:t>
            </a:r>
          </a:p>
        </p:txBody>
      </p:sp>
      <p:pic>
        <p:nvPicPr>
          <p:cNvPr id="9" name="Picture 8" descr="Chart, line chart&#10;&#10;Description automatically generated">
            <a:extLst>
              <a:ext uri="{FF2B5EF4-FFF2-40B4-BE49-F238E27FC236}">
                <a16:creationId xmlns:a16="http://schemas.microsoft.com/office/drawing/2014/main" id="{17969C0E-6F3F-5D03-2970-A8B4B832EFF3}"/>
              </a:ext>
            </a:extLst>
          </p:cNvPr>
          <p:cNvPicPr>
            <a:picLocks noChangeAspect="1"/>
          </p:cNvPicPr>
          <p:nvPr/>
        </p:nvPicPr>
        <p:blipFill>
          <a:blip r:embed="rId2"/>
          <a:stretch>
            <a:fillRect/>
          </a:stretch>
        </p:blipFill>
        <p:spPr>
          <a:xfrm>
            <a:off x="3730720" y="819035"/>
            <a:ext cx="8461280" cy="6038965"/>
          </a:xfrm>
          <a:prstGeom prst="rect">
            <a:avLst/>
          </a:prstGeom>
        </p:spPr>
      </p:pic>
      <p:pic>
        <p:nvPicPr>
          <p:cNvPr id="3" name="Picture 2" descr="Diagram&#10;&#10;Description automatically generated">
            <a:extLst>
              <a:ext uri="{FF2B5EF4-FFF2-40B4-BE49-F238E27FC236}">
                <a16:creationId xmlns:a16="http://schemas.microsoft.com/office/drawing/2014/main" id="{77FC6BAC-5504-A214-FBE4-2681F2529AD9}"/>
              </a:ext>
            </a:extLst>
          </p:cNvPr>
          <p:cNvPicPr>
            <a:picLocks noChangeAspect="1"/>
          </p:cNvPicPr>
          <p:nvPr/>
        </p:nvPicPr>
        <p:blipFill rotWithShape="1">
          <a:blip r:embed="rId3"/>
          <a:srcRect l="31113" t="16166" r="32274" b="15667"/>
          <a:stretch/>
        </p:blipFill>
        <p:spPr>
          <a:xfrm>
            <a:off x="452767" y="1914180"/>
            <a:ext cx="2324559" cy="3029640"/>
          </a:xfrm>
          <a:prstGeom prst="rect">
            <a:avLst/>
          </a:prstGeom>
        </p:spPr>
      </p:pic>
    </p:spTree>
    <p:extLst>
      <p:ext uri="{BB962C8B-B14F-4D97-AF65-F5344CB8AC3E}">
        <p14:creationId xmlns:p14="http://schemas.microsoft.com/office/powerpoint/2010/main" val="3488913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ACABD89A-FBB9-5469-3AFB-BDA257D62C7A}"/>
              </a:ext>
            </a:extLst>
          </p:cNvPr>
          <p:cNvPicPr>
            <a:picLocks noChangeAspect="1"/>
          </p:cNvPicPr>
          <p:nvPr/>
        </p:nvPicPr>
        <p:blipFill>
          <a:blip r:embed="rId2"/>
          <a:stretch>
            <a:fillRect/>
          </a:stretch>
        </p:blipFill>
        <p:spPr>
          <a:xfrm>
            <a:off x="-1682" y="3776561"/>
            <a:ext cx="4010370" cy="2862272"/>
          </a:xfrm>
          <a:prstGeom prst="rect">
            <a:avLst/>
          </a:prstGeom>
        </p:spPr>
      </p:pic>
      <p:pic>
        <p:nvPicPr>
          <p:cNvPr id="3" name="Picture 2" descr="Chart, line chart&#10;&#10;Description automatically generated">
            <a:extLst>
              <a:ext uri="{FF2B5EF4-FFF2-40B4-BE49-F238E27FC236}">
                <a16:creationId xmlns:a16="http://schemas.microsoft.com/office/drawing/2014/main" id="{3C66F92A-97A7-8780-05A2-E292026E30D8}"/>
              </a:ext>
            </a:extLst>
          </p:cNvPr>
          <p:cNvPicPr>
            <a:picLocks noChangeAspect="1"/>
          </p:cNvPicPr>
          <p:nvPr/>
        </p:nvPicPr>
        <p:blipFill>
          <a:blip r:embed="rId3"/>
          <a:stretch>
            <a:fillRect/>
          </a:stretch>
        </p:blipFill>
        <p:spPr>
          <a:xfrm>
            <a:off x="7906661" y="924298"/>
            <a:ext cx="4122656" cy="2942412"/>
          </a:xfrm>
          <a:prstGeom prst="rect">
            <a:avLst/>
          </a:prstGeom>
        </p:spPr>
      </p:pic>
      <p:pic>
        <p:nvPicPr>
          <p:cNvPr id="5" name="Picture 4" descr="Chart, line chart&#10;&#10;Description automatically generated">
            <a:extLst>
              <a:ext uri="{FF2B5EF4-FFF2-40B4-BE49-F238E27FC236}">
                <a16:creationId xmlns:a16="http://schemas.microsoft.com/office/drawing/2014/main" id="{1767E986-509A-A416-9ED0-58030268107F}"/>
              </a:ext>
            </a:extLst>
          </p:cNvPr>
          <p:cNvPicPr>
            <a:picLocks noChangeAspect="1"/>
          </p:cNvPicPr>
          <p:nvPr/>
        </p:nvPicPr>
        <p:blipFill>
          <a:blip r:embed="rId4"/>
          <a:stretch>
            <a:fillRect/>
          </a:stretch>
        </p:blipFill>
        <p:spPr>
          <a:xfrm>
            <a:off x="3841225" y="3637187"/>
            <a:ext cx="4010371" cy="2862273"/>
          </a:xfrm>
          <a:prstGeom prst="rect">
            <a:avLst/>
          </a:prstGeom>
        </p:spPr>
      </p:pic>
      <p:pic>
        <p:nvPicPr>
          <p:cNvPr id="7" name="Picture 6" descr="Chart, line chart&#10;&#10;Description automatically generated">
            <a:extLst>
              <a:ext uri="{FF2B5EF4-FFF2-40B4-BE49-F238E27FC236}">
                <a16:creationId xmlns:a16="http://schemas.microsoft.com/office/drawing/2014/main" id="{2200AB5C-5D85-8939-06C3-42A955F9D3DA}"/>
              </a:ext>
            </a:extLst>
          </p:cNvPr>
          <p:cNvPicPr>
            <a:picLocks noChangeAspect="1"/>
          </p:cNvPicPr>
          <p:nvPr/>
        </p:nvPicPr>
        <p:blipFill>
          <a:blip r:embed="rId5"/>
          <a:stretch>
            <a:fillRect/>
          </a:stretch>
        </p:blipFill>
        <p:spPr>
          <a:xfrm>
            <a:off x="-1682" y="944877"/>
            <a:ext cx="4010370" cy="2862272"/>
          </a:xfrm>
          <a:prstGeom prst="rect">
            <a:avLst/>
          </a:prstGeom>
        </p:spPr>
      </p:pic>
      <p:pic>
        <p:nvPicPr>
          <p:cNvPr id="9" name="Picture 8" descr="Chart, line chart&#10;&#10;Description automatically generated">
            <a:extLst>
              <a:ext uri="{FF2B5EF4-FFF2-40B4-BE49-F238E27FC236}">
                <a16:creationId xmlns:a16="http://schemas.microsoft.com/office/drawing/2014/main" id="{BCB4B26A-DBA9-DD9E-7D11-DBF67693AF9D}"/>
              </a:ext>
            </a:extLst>
          </p:cNvPr>
          <p:cNvPicPr>
            <a:picLocks noChangeAspect="1"/>
          </p:cNvPicPr>
          <p:nvPr/>
        </p:nvPicPr>
        <p:blipFill>
          <a:blip r:embed="rId6"/>
          <a:stretch>
            <a:fillRect/>
          </a:stretch>
        </p:blipFill>
        <p:spPr>
          <a:xfrm>
            <a:off x="4063753" y="915885"/>
            <a:ext cx="3876315" cy="2766595"/>
          </a:xfrm>
          <a:prstGeom prst="rect">
            <a:avLst/>
          </a:prstGeom>
        </p:spPr>
      </p:pic>
      <p:sp>
        <p:nvSpPr>
          <p:cNvPr id="10" name="Title 1">
            <a:extLst>
              <a:ext uri="{FF2B5EF4-FFF2-40B4-BE49-F238E27FC236}">
                <a16:creationId xmlns:a16="http://schemas.microsoft.com/office/drawing/2014/main" id="{24EE2C8D-223B-FFEF-7D16-26B6AD9A2666}"/>
              </a:ext>
            </a:extLst>
          </p:cNvPr>
          <p:cNvSpPr>
            <a:spLocks noGrp="1"/>
          </p:cNvSpPr>
          <p:nvPr>
            <p:ph type="title"/>
          </p:nvPr>
        </p:nvSpPr>
        <p:spPr>
          <a:xfrm>
            <a:off x="1089849" y="128371"/>
            <a:ext cx="10178934" cy="659143"/>
          </a:xfrm>
        </p:spPr>
        <p:txBody>
          <a:bodyPr vert="horz" lIns="91440" tIns="45720" rIns="91440" bIns="45720" rtlCol="0" anchor="b">
            <a:normAutofit/>
          </a:bodyPr>
          <a:lstStyle/>
          <a:p>
            <a:pPr algn="ctr"/>
            <a:r>
              <a:rPr lang="en-US" sz="4000" kern="1200" dirty="0">
                <a:solidFill>
                  <a:schemeClr val="tx1"/>
                </a:solidFill>
                <a:latin typeface="+mj-lt"/>
                <a:ea typeface="+mj-ea"/>
                <a:cs typeface="+mj-cs"/>
              </a:rPr>
              <a:t>Species Densities: Effect</a:t>
            </a:r>
          </a:p>
        </p:txBody>
      </p:sp>
    </p:spTree>
    <p:extLst>
      <p:ext uri="{BB962C8B-B14F-4D97-AF65-F5344CB8AC3E}">
        <p14:creationId xmlns:p14="http://schemas.microsoft.com/office/powerpoint/2010/main" val="3272580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7" name="Picture 46" descr="Chart, line chart&#10;&#10;Description automatically generated">
            <a:extLst>
              <a:ext uri="{FF2B5EF4-FFF2-40B4-BE49-F238E27FC236}">
                <a16:creationId xmlns:a16="http://schemas.microsoft.com/office/drawing/2014/main" id="{596DDC8F-5218-9B45-3541-42979C6CB7F4}"/>
              </a:ext>
            </a:extLst>
          </p:cNvPr>
          <p:cNvPicPr>
            <a:picLocks noChangeAspect="1"/>
          </p:cNvPicPr>
          <p:nvPr/>
        </p:nvPicPr>
        <p:blipFill>
          <a:blip r:embed="rId2"/>
          <a:stretch>
            <a:fillRect/>
          </a:stretch>
        </p:blipFill>
        <p:spPr>
          <a:xfrm>
            <a:off x="0" y="957125"/>
            <a:ext cx="4010031" cy="2862030"/>
          </a:xfrm>
          <a:prstGeom prst="rect">
            <a:avLst/>
          </a:prstGeom>
        </p:spPr>
      </p:pic>
      <p:pic>
        <p:nvPicPr>
          <p:cNvPr id="49" name="Picture 48" descr="Chart, line chart&#10;&#10;Description automatically generated">
            <a:extLst>
              <a:ext uri="{FF2B5EF4-FFF2-40B4-BE49-F238E27FC236}">
                <a16:creationId xmlns:a16="http://schemas.microsoft.com/office/drawing/2014/main" id="{18CA4FE2-5952-75D0-C390-670BCF4B690B}"/>
              </a:ext>
            </a:extLst>
          </p:cNvPr>
          <p:cNvPicPr>
            <a:picLocks noChangeAspect="1"/>
          </p:cNvPicPr>
          <p:nvPr/>
        </p:nvPicPr>
        <p:blipFill>
          <a:blip r:embed="rId3"/>
          <a:stretch>
            <a:fillRect/>
          </a:stretch>
        </p:blipFill>
        <p:spPr>
          <a:xfrm>
            <a:off x="3946806" y="957125"/>
            <a:ext cx="4115892" cy="2937585"/>
          </a:xfrm>
          <a:prstGeom prst="rect">
            <a:avLst/>
          </a:prstGeom>
        </p:spPr>
      </p:pic>
      <p:pic>
        <p:nvPicPr>
          <p:cNvPr id="51" name="Picture 50" descr="Chart, line chart&#10;&#10;Description automatically generated">
            <a:extLst>
              <a:ext uri="{FF2B5EF4-FFF2-40B4-BE49-F238E27FC236}">
                <a16:creationId xmlns:a16="http://schemas.microsoft.com/office/drawing/2014/main" id="{29BD382C-7660-3555-C74C-CB2C3141127B}"/>
              </a:ext>
            </a:extLst>
          </p:cNvPr>
          <p:cNvPicPr>
            <a:picLocks noChangeAspect="1"/>
          </p:cNvPicPr>
          <p:nvPr/>
        </p:nvPicPr>
        <p:blipFill>
          <a:blip r:embed="rId4"/>
          <a:stretch>
            <a:fillRect/>
          </a:stretch>
        </p:blipFill>
        <p:spPr>
          <a:xfrm>
            <a:off x="0" y="3849938"/>
            <a:ext cx="4229015" cy="3018323"/>
          </a:xfrm>
          <a:prstGeom prst="rect">
            <a:avLst/>
          </a:prstGeom>
        </p:spPr>
      </p:pic>
      <p:pic>
        <p:nvPicPr>
          <p:cNvPr id="54" name="Picture 53" descr="Chart, line chart&#10;&#10;Description automatically generated">
            <a:extLst>
              <a:ext uri="{FF2B5EF4-FFF2-40B4-BE49-F238E27FC236}">
                <a16:creationId xmlns:a16="http://schemas.microsoft.com/office/drawing/2014/main" id="{E1E9B04E-AD5D-C17C-11AD-0B0003346849}"/>
              </a:ext>
            </a:extLst>
          </p:cNvPr>
          <p:cNvPicPr>
            <a:picLocks noChangeAspect="1"/>
          </p:cNvPicPr>
          <p:nvPr/>
        </p:nvPicPr>
        <p:blipFill>
          <a:blip r:embed="rId5"/>
          <a:stretch>
            <a:fillRect/>
          </a:stretch>
        </p:blipFill>
        <p:spPr>
          <a:xfrm>
            <a:off x="4229015" y="3880722"/>
            <a:ext cx="4229014" cy="3018322"/>
          </a:xfrm>
          <a:prstGeom prst="rect">
            <a:avLst/>
          </a:prstGeom>
        </p:spPr>
      </p:pic>
      <p:sp>
        <p:nvSpPr>
          <p:cNvPr id="58" name="Title 1">
            <a:extLst>
              <a:ext uri="{FF2B5EF4-FFF2-40B4-BE49-F238E27FC236}">
                <a16:creationId xmlns:a16="http://schemas.microsoft.com/office/drawing/2014/main" id="{A958DDFE-F09E-7F87-C7CE-7FC68A82648B}"/>
              </a:ext>
            </a:extLst>
          </p:cNvPr>
          <p:cNvSpPr>
            <a:spLocks noGrp="1"/>
          </p:cNvSpPr>
          <p:nvPr>
            <p:ph type="title"/>
          </p:nvPr>
        </p:nvSpPr>
        <p:spPr>
          <a:xfrm>
            <a:off x="1089849" y="128371"/>
            <a:ext cx="10178934" cy="659143"/>
          </a:xfrm>
        </p:spPr>
        <p:txBody>
          <a:bodyPr vert="horz" lIns="91440" tIns="45720" rIns="91440" bIns="45720" rtlCol="0" anchor="b">
            <a:normAutofit/>
          </a:bodyPr>
          <a:lstStyle/>
          <a:p>
            <a:pPr algn="ctr"/>
            <a:r>
              <a:rPr lang="en-US" sz="4000" kern="1200" dirty="0">
                <a:solidFill>
                  <a:schemeClr val="tx1"/>
                </a:solidFill>
                <a:latin typeface="+mj-lt"/>
                <a:ea typeface="+mj-ea"/>
                <a:cs typeface="+mj-cs"/>
              </a:rPr>
              <a:t>Species Densities: No effect</a:t>
            </a:r>
          </a:p>
        </p:txBody>
      </p:sp>
      <p:pic>
        <p:nvPicPr>
          <p:cNvPr id="59" name="Content Placeholder 3" descr="Chart, line chart&#10;&#10;Description automatically generated">
            <a:extLst>
              <a:ext uri="{FF2B5EF4-FFF2-40B4-BE49-F238E27FC236}">
                <a16:creationId xmlns:a16="http://schemas.microsoft.com/office/drawing/2014/main" id="{7A2D458A-6737-FDB2-921E-9C0C2C722C91}"/>
              </a:ext>
            </a:extLst>
          </p:cNvPr>
          <p:cNvPicPr>
            <a:picLocks noGrp="1" noChangeAspect="1"/>
          </p:cNvPicPr>
          <p:nvPr>
            <p:ph idx="1"/>
          </p:nvPr>
        </p:nvPicPr>
        <p:blipFill>
          <a:blip r:embed="rId6"/>
          <a:stretch>
            <a:fillRect/>
          </a:stretch>
        </p:blipFill>
        <p:spPr>
          <a:xfrm>
            <a:off x="8062698" y="902093"/>
            <a:ext cx="4115892" cy="2937585"/>
          </a:xfrm>
          <a:prstGeom prst="rect">
            <a:avLst/>
          </a:prstGeom>
        </p:spPr>
      </p:pic>
    </p:spTree>
    <p:extLst>
      <p:ext uri="{BB962C8B-B14F-4D97-AF65-F5344CB8AC3E}">
        <p14:creationId xmlns:p14="http://schemas.microsoft.com/office/powerpoint/2010/main" val="2676685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Chart, line chart&#10;&#10;Description automatically generated">
            <a:extLst>
              <a:ext uri="{FF2B5EF4-FFF2-40B4-BE49-F238E27FC236}">
                <a16:creationId xmlns:a16="http://schemas.microsoft.com/office/drawing/2014/main" id="{374F9FEA-8CA9-8964-036F-C23B29713A7A}"/>
              </a:ext>
            </a:extLst>
          </p:cNvPr>
          <p:cNvPicPr>
            <a:picLocks noChangeAspect="1"/>
          </p:cNvPicPr>
          <p:nvPr/>
        </p:nvPicPr>
        <p:blipFill>
          <a:blip r:embed="rId2"/>
          <a:stretch>
            <a:fillRect/>
          </a:stretch>
        </p:blipFill>
        <p:spPr>
          <a:xfrm>
            <a:off x="0" y="-47311"/>
            <a:ext cx="4242062" cy="3870173"/>
          </a:xfrm>
          <a:prstGeom prst="rect">
            <a:avLst/>
          </a:prstGeom>
        </p:spPr>
      </p:pic>
      <p:pic>
        <p:nvPicPr>
          <p:cNvPr id="33" name="Picture 32" descr="Chart, line chart&#10;&#10;Description automatically generated">
            <a:extLst>
              <a:ext uri="{FF2B5EF4-FFF2-40B4-BE49-F238E27FC236}">
                <a16:creationId xmlns:a16="http://schemas.microsoft.com/office/drawing/2014/main" id="{B1ED5643-F852-1573-8E66-EAF61C292867}"/>
              </a:ext>
            </a:extLst>
          </p:cNvPr>
          <p:cNvPicPr>
            <a:picLocks noChangeAspect="1"/>
          </p:cNvPicPr>
          <p:nvPr/>
        </p:nvPicPr>
        <p:blipFill>
          <a:blip r:embed="rId3"/>
          <a:stretch>
            <a:fillRect/>
          </a:stretch>
        </p:blipFill>
        <p:spPr>
          <a:xfrm>
            <a:off x="4072379" y="0"/>
            <a:ext cx="4242062" cy="3822862"/>
          </a:xfrm>
          <a:prstGeom prst="rect">
            <a:avLst/>
          </a:prstGeom>
        </p:spPr>
      </p:pic>
      <p:pic>
        <p:nvPicPr>
          <p:cNvPr id="37" name="Picture 36" descr="Chart, line chart&#10;&#10;Description automatically generated">
            <a:extLst>
              <a:ext uri="{FF2B5EF4-FFF2-40B4-BE49-F238E27FC236}">
                <a16:creationId xmlns:a16="http://schemas.microsoft.com/office/drawing/2014/main" id="{888B4C29-8588-F926-CEAF-013DDE810C4E}"/>
              </a:ext>
            </a:extLst>
          </p:cNvPr>
          <p:cNvPicPr>
            <a:picLocks noChangeAspect="1"/>
          </p:cNvPicPr>
          <p:nvPr/>
        </p:nvPicPr>
        <p:blipFill>
          <a:blip r:embed="rId4"/>
          <a:stretch>
            <a:fillRect/>
          </a:stretch>
        </p:blipFill>
        <p:spPr>
          <a:xfrm>
            <a:off x="8116478" y="0"/>
            <a:ext cx="4150329" cy="3682517"/>
          </a:xfrm>
          <a:prstGeom prst="rect">
            <a:avLst/>
          </a:prstGeom>
        </p:spPr>
      </p:pic>
      <p:pic>
        <p:nvPicPr>
          <p:cNvPr id="39" name="Picture 38" descr="Chart, line chart&#10;&#10;Description automatically generated">
            <a:extLst>
              <a:ext uri="{FF2B5EF4-FFF2-40B4-BE49-F238E27FC236}">
                <a16:creationId xmlns:a16="http://schemas.microsoft.com/office/drawing/2014/main" id="{956251C7-582B-6514-B935-2AF18DA7FF34}"/>
              </a:ext>
            </a:extLst>
          </p:cNvPr>
          <p:cNvPicPr>
            <a:picLocks noChangeAspect="1"/>
          </p:cNvPicPr>
          <p:nvPr/>
        </p:nvPicPr>
        <p:blipFill>
          <a:blip r:embed="rId5"/>
          <a:stretch>
            <a:fillRect/>
          </a:stretch>
        </p:blipFill>
        <p:spPr>
          <a:xfrm>
            <a:off x="88755" y="3429000"/>
            <a:ext cx="3876015" cy="3429000"/>
          </a:xfrm>
          <a:prstGeom prst="rect">
            <a:avLst/>
          </a:prstGeom>
        </p:spPr>
      </p:pic>
      <p:pic>
        <p:nvPicPr>
          <p:cNvPr id="41" name="Picture 40" descr="Chart, line chart&#10;&#10;Description automatically generated">
            <a:extLst>
              <a:ext uri="{FF2B5EF4-FFF2-40B4-BE49-F238E27FC236}">
                <a16:creationId xmlns:a16="http://schemas.microsoft.com/office/drawing/2014/main" id="{2A0D211D-DE6E-FCAE-9057-440C740AE51F}"/>
              </a:ext>
            </a:extLst>
          </p:cNvPr>
          <p:cNvPicPr>
            <a:picLocks noChangeAspect="1"/>
          </p:cNvPicPr>
          <p:nvPr/>
        </p:nvPicPr>
        <p:blipFill>
          <a:blip r:embed="rId6"/>
          <a:stretch>
            <a:fillRect/>
          </a:stretch>
        </p:blipFill>
        <p:spPr>
          <a:xfrm>
            <a:off x="4163753" y="3429000"/>
            <a:ext cx="3833072" cy="3429000"/>
          </a:xfrm>
          <a:prstGeom prst="rect">
            <a:avLst/>
          </a:prstGeom>
        </p:spPr>
      </p:pic>
      <p:pic>
        <p:nvPicPr>
          <p:cNvPr id="44" name="Picture 43" descr="Chart, line chart&#10;&#10;Description automatically generated">
            <a:extLst>
              <a:ext uri="{FF2B5EF4-FFF2-40B4-BE49-F238E27FC236}">
                <a16:creationId xmlns:a16="http://schemas.microsoft.com/office/drawing/2014/main" id="{E6FE49DA-7EFE-CF95-5E1F-1254728990BC}"/>
              </a:ext>
            </a:extLst>
          </p:cNvPr>
          <p:cNvPicPr>
            <a:picLocks noChangeAspect="1"/>
          </p:cNvPicPr>
          <p:nvPr/>
        </p:nvPicPr>
        <p:blipFill>
          <a:blip r:embed="rId7"/>
          <a:stretch>
            <a:fillRect/>
          </a:stretch>
        </p:blipFill>
        <p:spPr>
          <a:xfrm>
            <a:off x="8353791" y="3429000"/>
            <a:ext cx="3835066" cy="3429000"/>
          </a:xfrm>
          <a:prstGeom prst="rect">
            <a:avLst/>
          </a:prstGeom>
        </p:spPr>
      </p:pic>
      <p:sp>
        <p:nvSpPr>
          <p:cNvPr id="45" name="TextBox 44">
            <a:extLst>
              <a:ext uri="{FF2B5EF4-FFF2-40B4-BE49-F238E27FC236}">
                <a16:creationId xmlns:a16="http://schemas.microsoft.com/office/drawing/2014/main" id="{BE4FFC76-56D6-A953-27C7-B3071C0314F1}"/>
              </a:ext>
            </a:extLst>
          </p:cNvPr>
          <p:cNvSpPr txBox="1"/>
          <p:nvPr/>
        </p:nvSpPr>
        <p:spPr>
          <a:xfrm>
            <a:off x="5196786" y="172705"/>
            <a:ext cx="3770722" cy="646331"/>
          </a:xfrm>
          <a:prstGeom prst="rect">
            <a:avLst/>
          </a:prstGeom>
          <a:noFill/>
        </p:spPr>
        <p:txBody>
          <a:bodyPr wrap="square" rtlCol="0">
            <a:spAutoFit/>
          </a:bodyPr>
          <a:lstStyle/>
          <a:p>
            <a:r>
              <a:rPr lang="en-CH" sz="3600" dirty="0"/>
              <a:t>Size Classes</a:t>
            </a:r>
          </a:p>
        </p:txBody>
      </p:sp>
    </p:spTree>
    <p:extLst>
      <p:ext uri="{BB962C8B-B14F-4D97-AF65-F5344CB8AC3E}">
        <p14:creationId xmlns:p14="http://schemas.microsoft.com/office/powerpoint/2010/main" val="2742624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FB31B566-D08D-C9E5-F855-011E336099C4}"/>
              </a:ext>
            </a:extLst>
          </p:cNvPr>
          <p:cNvPicPr>
            <a:picLocks noChangeAspect="1"/>
          </p:cNvPicPr>
          <p:nvPr/>
        </p:nvPicPr>
        <p:blipFill>
          <a:blip r:embed="rId2"/>
          <a:stretch>
            <a:fillRect/>
          </a:stretch>
        </p:blipFill>
        <p:spPr>
          <a:xfrm>
            <a:off x="0" y="0"/>
            <a:ext cx="3792597" cy="3429000"/>
          </a:xfrm>
          <a:prstGeom prst="rect">
            <a:avLst/>
          </a:prstGeom>
        </p:spPr>
      </p:pic>
      <p:pic>
        <p:nvPicPr>
          <p:cNvPr id="7" name="Picture 6" descr="Chart, line chart&#10;&#10;Description automatically generated">
            <a:extLst>
              <a:ext uri="{FF2B5EF4-FFF2-40B4-BE49-F238E27FC236}">
                <a16:creationId xmlns:a16="http://schemas.microsoft.com/office/drawing/2014/main" id="{A3885165-90A3-BC5B-B734-B1B49565A825}"/>
              </a:ext>
            </a:extLst>
          </p:cNvPr>
          <p:cNvPicPr>
            <a:picLocks noChangeAspect="1"/>
          </p:cNvPicPr>
          <p:nvPr/>
        </p:nvPicPr>
        <p:blipFill>
          <a:blip r:embed="rId3"/>
          <a:stretch>
            <a:fillRect/>
          </a:stretch>
        </p:blipFill>
        <p:spPr>
          <a:xfrm>
            <a:off x="3792597" y="0"/>
            <a:ext cx="3780265" cy="3429001"/>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0BD5E927-827B-0AC2-44A5-A898FC6605C5}"/>
              </a:ext>
            </a:extLst>
          </p:cNvPr>
          <p:cNvPicPr>
            <a:picLocks noChangeAspect="1"/>
          </p:cNvPicPr>
          <p:nvPr/>
        </p:nvPicPr>
        <p:blipFill>
          <a:blip r:embed="rId4"/>
          <a:stretch>
            <a:fillRect/>
          </a:stretch>
        </p:blipFill>
        <p:spPr>
          <a:xfrm>
            <a:off x="7541671" y="0"/>
            <a:ext cx="3823788" cy="3429002"/>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B1E7B509-2817-4757-6ACC-C899C0DFBDE9}"/>
              </a:ext>
            </a:extLst>
          </p:cNvPr>
          <p:cNvPicPr>
            <a:picLocks noChangeAspect="1"/>
          </p:cNvPicPr>
          <p:nvPr/>
        </p:nvPicPr>
        <p:blipFill>
          <a:blip r:embed="rId5"/>
          <a:stretch>
            <a:fillRect/>
          </a:stretch>
        </p:blipFill>
        <p:spPr>
          <a:xfrm>
            <a:off x="0" y="3101419"/>
            <a:ext cx="4201440" cy="3756581"/>
          </a:xfrm>
          <a:prstGeom prst="rect">
            <a:avLst/>
          </a:prstGeom>
        </p:spPr>
      </p:pic>
      <p:pic>
        <p:nvPicPr>
          <p:cNvPr id="13" name="Picture 12" descr="Chart&#10;&#10;Description automatically generated">
            <a:extLst>
              <a:ext uri="{FF2B5EF4-FFF2-40B4-BE49-F238E27FC236}">
                <a16:creationId xmlns:a16="http://schemas.microsoft.com/office/drawing/2014/main" id="{F6E7F368-DA55-F302-4A88-59C83EE70D86}"/>
              </a:ext>
            </a:extLst>
          </p:cNvPr>
          <p:cNvPicPr>
            <a:picLocks noChangeAspect="1"/>
          </p:cNvPicPr>
          <p:nvPr/>
        </p:nvPicPr>
        <p:blipFill>
          <a:blip r:embed="rId6"/>
          <a:stretch>
            <a:fillRect/>
          </a:stretch>
        </p:blipFill>
        <p:spPr>
          <a:xfrm>
            <a:off x="3686881" y="3101418"/>
            <a:ext cx="4168514" cy="3756581"/>
          </a:xfrm>
          <a:prstGeom prst="rect">
            <a:avLst/>
          </a:prstGeom>
        </p:spPr>
      </p:pic>
      <p:pic>
        <p:nvPicPr>
          <p:cNvPr id="15" name="Picture 14" descr="Chart&#10;&#10;Description automatically generated">
            <a:extLst>
              <a:ext uri="{FF2B5EF4-FFF2-40B4-BE49-F238E27FC236}">
                <a16:creationId xmlns:a16="http://schemas.microsoft.com/office/drawing/2014/main" id="{3E5DEC55-5806-07EE-97A2-F8CEF6F4312A}"/>
              </a:ext>
            </a:extLst>
          </p:cNvPr>
          <p:cNvPicPr>
            <a:picLocks noChangeAspect="1"/>
          </p:cNvPicPr>
          <p:nvPr/>
        </p:nvPicPr>
        <p:blipFill>
          <a:blip r:embed="rId7"/>
          <a:stretch>
            <a:fillRect/>
          </a:stretch>
        </p:blipFill>
        <p:spPr>
          <a:xfrm>
            <a:off x="7855395" y="3099058"/>
            <a:ext cx="4189083" cy="3756582"/>
          </a:xfrm>
          <a:prstGeom prst="rect">
            <a:avLst/>
          </a:prstGeom>
        </p:spPr>
      </p:pic>
    </p:spTree>
    <p:extLst>
      <p:ext uri="{BB962C8B-B14F-4D97-AF65-F5344CB8AC3E}">
        <p14:creationId xmlns:p14="http://schemas.microsoft.com/office/powerpoint/2010/main" val="2216824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2658D88-CC12-B471-2EEF-B36FC466EB6C}"/>
              </a:ext>
            </a:extLst>
          </p:cNvPr>
          <p:cNvSpPr txBox="1">
            <a:spLocks/>
          </p:cNvSpPr>
          <p:nvPr/>
        </p:nvSpPr>
        <p:spPr>
          <a:xfrm>
            <a:off x="1005008" y="263277"/>
            <a:ext cx="10178934" cy="9419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200" dirty="0"/>
              <a:t>Meta-ecosystem biomass </a:t>
            </a:r>
          </a:p>
        </p:txBody>
      </p:sp>
      <p:pic>
        <p:nvPicPr>
          <p:cNvPr id="17" name="Picture 16" descr="Diagram&#10;&#10;Description automatically generated">
            <a:extLst>
              <a:ext uri="{FF2B5EF4-FFF2-40B4-BE49-F238E27FC236}">
                <a16:creationId xmlns:a16="http://schemas.microsoft.com/office/drawing/2014/main" id="{B88B44BE-9953-E89A-7186-AC38FE98A9BD}"/>
              </a:ext>
            </a:extLst>
          </p:cNvPr>
          <p:cNvPicPr>
            <a:picLocks noChangeAspect="1"/>
          </p:cNvPicPr>
          <p:nvPr/>
        </p:nvPicPr>
        <p:blipFill rotWithShape="1">
          <a:blip r:embed="rId3"/>
          <a:srcRect l="23359" t="-840" r="23700"/>
          <a:stretch/>
        </p:blipFill>
        <p:spPr>
          <a:xfrm>
            <a:off x="737492" y="2047578"/>
            <a:ext cx="2705917" cy="3607889"/>
          </a:xfrm>
          <a:prstGeom prst="rect">
            <a:avLst/>
          </a:prstGeom>
        </p:spPr>
      </p:pic>
      <p:pic>
        <p:nvPicPr>
          <p:cNvPr id="23" name="Picture 22" descr="Chart, box and whisker chart&#10;&#10;Description automatically generated">
            <a:extLst>
              <a:ext uri="{FF2B5EF4-FFF2-40B4-BE49-F238E27FC236}">
                <a16:creationId xmlns:a16="http://schemas.microsoft.com/office/drawing/2014/main" id="{702DA744-3680-33BA-40F2-9EB87E3F194F}"/>
              </a:ext>
            </a:extLst>
          </p:cNvPr>
          <p:cNvPicPr>
            <a:picLocks noChangeAspect="1"/>
          </p:cNvPicPr>
          <p:nvPr/>
        </p:nvPicPr>
        <p:blipFill>
          <a:blip r:embed="rId4"/>
          <a:stretch>
            <a:fillRect/>
          </a:stretch>
        </p:blipFill>
        <p:spPr>
          <a:xfrm>
            <a:off x="3959416" y="1108322"/>
            <a:ext cx="7772400" cy="5486400"/>
          </a:xfrm>
          <a:prstGeom prst="rect">
            <a:avLst/>
          </a:prstGeom>
        </p:spPr>
      </p:pic>
      <p:sp>
        <p:nvSpPr>
          <p:cNvPr id="25" name="TextBox 24">
            <a:extLst>
              <a:ext uri="{FF2B5EF4-FFF2-40B4-BE49-F238E27FC236}">
                <a16:creationId xmlns:a16="http://schemas.microsoft.com/office/drawing/2014/main" id="{0D7749BB-553E-08AD-036F-DC575E3393DD}"/>
              </a:ext>
            </a:extLst>
          </p:cNvPr>
          <p:cNvSpPr txBox="1"/>
          <p:nvPr/>
        </p:nvSpPr>
        <p:spPr>
          <a:xfrm>
            <a:off x="7322735" y="1241393"/>
            <a:ext cx="1205205" cy="738664"/>
          </a:xfrm>
          <a:prstGeom prst="rect">
            <a:avLst/>
          </a:prstGeom>
          <a:noFill/>
        </p:spPr>
        <p:txBody>
          <a:bodyPr wrap="square">
            <a:spAutoFit/>
          </a:bodyPr>
          <a:lstStyle/>
          <a:p>
            <a:r>
              <a:rPr lang="en-CH" sz="1400" dirty="0">
                <a:solidFill>
                  <a:srgbClr val="FF0000"/>
                </a:solidFill>
              </a:rPr>
              <a:t>p = 0.018</a:t>
            </a:r>
          </a:p>
          <a:p>
            <a:r>
              <a:rPr lang="el-GR" sz="1400" b="0" i="0" u="none" strike="noStrike" dirty="0">
                <a:solidFill>
                  <a:srgbClr val="FF0000"/>
                </a:solidFill>
                <a:effectLst/>
                <a:latin typeface="arial" panose="020B0604020202020204" pitchFamily="34" charset="0"/>
              </a:rPr>
              <a:t>Δ</a:t>
            </a:r>
            <a:r>
              <a:rPr lang="en-CH" sz="1400" dirty="0">
                <a:solidFill>
                  <a:srgbClr val="FF0000"/>
                </a:solidFill>
              </a:rPr>
              <a:t>AIC = 6.72</a:t>
            </a:r>
          </a:p>
          <a:p>
            <a:r>
              <a:rPr lang="en-CH" sz="1400" dirty="0">
                <a:solidFill>
                  <a:srgbClr val="FF0000"/>
                </a:solidFill>
              </a:rPr>
              <a:t>R2 = 0.31</a:t>
            </a:r>
          </a:p>
        </p:txBody>
      </p:sp>
      <p:sp>
        <p:nvSpPr>
          <p:cNvPr id="26" name="Oval 25">
            <a:extLst>
              <a:ext uri="{FF2B5EF4-FFF2-40B4-BE49-F238E27FC236}">
                <a16:creationId xmlns:a16="http://schemas.microsoft.com/office/drawing/2014/main" id="{614695A5-F5F6-8FAC-E146-3452BCCA9E80}"/>
              </a:ext>
            </a:extLst>
          </p:cNvPr>
          <p:cNvSpPr/>
          <p:nvPr/>
        </p:nvSpPr>
        <p:spPr>
          <a:xfrm>
            <a:off x="7185991" y="2050270"/>
            <a:ext cx="1093305" cy="3167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84147515-1A6C-91E1-AD91-40D3C26B7B9E}"/>
              </a:ext>
            </a:extLst>
          </p:cNvPr>
          <p:cNvSpPr txBox="1"/>
          <p:nvPr/>
        </p:nvSpPr>
        <p:spPr>
          <a:xfrm rot="16200000">
            <a:off x="10121709" y="5595789"/>
            <a:ext cx="651594" cy="307777"/>
          </a:xfrm>
          <a:prstGeom prst="rect">
            <a:avLst/>
          </a:prstGeom>
          <a:noFill/>
        </p:spPr>
        <p:txBody>
          <a:bodyPr wrap="square" rtlCol="0">
            <a:spAutoFit/>
          </a:bodyPr>
          <a:lstStyle/>
          <a:p>
            <a:r>
              <a:rPr lang="en-CH" sz="1400" dirty="0">
                <a:solidFill>
                  <a:schemeClr val="bg1">
                    <a:lumMod val="50000"/>
                  </a:schemeClr>
                </a:solidFill>
              </a:rPr>
              <a:t>Flow</a:t>
            </a:r>
          </a:p>
        </p:txBody>
      </p:sp>
      <p:sp>
        <p:nvSpPr>
          <p:cNvPr id="3" name="TextBox 2">
            <a:extLst>
              <a:ext uri="{FF2B5EF4-FFF2-40B4-BE49-F238E27FC236}">
                <a16:creationId xmlns:a16="http://schemas.microsoft.com/office/drawing/2014/main" id="{33668D0B-C081-B5F0-97EF-B4B8769C58CA}"/>
              </a:ext>
            </a:extLst>
          </p:cNvPr>
          <p:cNvSpPr txBox="1"/>
          <p:nvPr/>
        </p:nvSpPr>
        <p:spPr>
          <a:xfrm rot="16200000">
            <a:off x="9297925" y="5595789"/>
            <a:ext cx="651594" cy="307777"/>
          </a:xfrm>
          <a:prstGeom prst="rect">
            <a:avLst/>
          </a:prstGeom>
          <a:noFill/>
        </p:spPr>
        <p:txBody>
          <a:bodyPr wrap="square" rtlCol="0">
            <a:spAutoFit/>
          </a:bodyPr>
          <a:lstStyle/>
          <a:p>
            <a:r>
              <a:rPr lang="en-CH" sz="1400" dirty="0">
                <a:solidFill>
                  <a:schemeClr val="bg1">
                    <a:lumMod val="50000"/>
                  </a:schemeClr>
                </a:solidFill>
              </a:rPr>
              <a:t>Flow</a:t>
            </a:r>
          </a:p>
        </p:txBody>
      </p:sp>
      <p:sp>
        <p:nvSpPr>
          <p:cNvPr id="4" name="TextBox 3">
            <a:extLst>
              <a:ext uri="{FF2B5EF4-FFF2-40B4-BE49-F238E27FC236}">
                <a16:creationId xmlns:a16="http://schemas.microsoft.com/office/drawing/2014/main" id="{B4B1ED04-2041-AA42-F894-F42A565EDB8A}"/>
              </a:ext>
            </a:extLst>
          </p:cNvPr>
          <p:cNvSpPr txBox="1"/>
          <p:nvPr/>
        </p:nvSpPr>
        <p:spPr>
          <a:xfrm rot="16200000">
            <a:off x="8474141" y="5595788"/>
            <a:ext cx="651594" cy="307777"/>
          </a:xfrm>
          <a:prstGeom prst="rect">
            <a:avLst/>
          </a:prstGeom>
          <a:noFill/>
        </p:spPr>
        <p:txBody>
          <a:bodyPr wrap="square" rtlCol="0">
            <a:spAutoFit/>
          </a:bodyPr>
          <a:lstStyle/>
          <a:p>
            <a:r>
              <a:rPr lang="en-CH" sz="1400" dirty="0">
                <a:solidFill>
                  <a:schemeClr val="bg1">
                    <a:lumMod val="50000"/>
                  </a:schemeClr>
                </a:solidFill>
              </a:rPr>
              <a:t>Flow</a:t>
            </a:r>
          </a:p>
        </p:txBody>
      </p:sp>
      <p:sp>
        <p:nvSpPr>
          <p:cNvPr id="6" name="TextBox 5">
            <a:extLst>
              <a:ext uri="{FF2B5EF4-FFF2-40B4-BE49-F238E27FC236}">
                <a16:creationId xmlns:a16="http://schemas.microsoft.com/office/drawing/2014/main" id="{9ABA73F7-01CD-491E-67B5-8301DF81A832}"/>
              </a:ext>
            </a:extLst>
          </p:cNvPr>
          <p:cNvSpPr txBox="1"/>
          <p:nvPr/>
        </p:nvSpPr>
        <p:spPr>
          <a:xfrm rot="16200000">
            <a:off x="7650357" y="5595788"/>
            <a:ext cx="651594" cy="307777"/>
          </a:xfrm>
          <a:prstGeom prst="rect">
            <a:avLst/>
          </a:prstGeom>
          <a:noFill/>
        </p:spPr>
        <p:txBody>
          <a:bodyPr wrap="square" rtlCol="0">
            <a:spAutoFit/>
          </a:bodyPr>
          <a:lstStyle/>
          <a:p>
            <a:r>
              <a:rPr lang="en-CH" sz="1400" dirty="0">
                <a:solidFill>
                  <a:schemeClr val="bg1">
                    <a:lumMod val="50000"/>
                  </a:schemeClr>
                </a:solidFill>
              </a:rPr>
              <a:t>Flow</a:t>
            </a:r>
          </a:p>
        </p:txBody>
      </p:sp>
      <p:sp>
        <p:nvSpPr>
          <p:cNvPr id="7" name="TextBox 6">
            <a:extLst>
              <a:ext uri="{FF2B5EF4-FFF2-40B4-BE49-F238E27FC236}">
                <a16:creationId xmlns:a16="http://schemas.microsoft.com/office/drawing/2014/main" id="{E055839A-11F1-DD11-9191-1A54633F2A92}"/>
              </a:ext>
            </a:extLst>
          </p:cNvPr>
          <p:cNvSpPr txBox="1"/>
          <p:nvPr/>
        </p:nvSpPr>
        <p:spPr>
          <a:xfrm rot="16200000">
            <a:off x="6843049" y="5595788"/>
            <a:ext cx="651594" cy="307777"/>
          </a:xfrm>
          <a:prstGeom prst="rect">
            <a:avLst/>
          </a:prstGeom>
          <a:noFill/>
        </p:spPr>
        <p:txBody>
          <a:bodyPr wrap="square" rtlCol="0">
            <a:spAutoFit/>
          </a:bodyPr>
          <a:lstStyle/>
          <a:p>
            <a:r>
              <a:rPr lang="en-CH" sz="1400" dirty="0">
                <a:solidFill>
                  <a:schemeClr val="bg1">
                    <a:lumMod val="50000"/>
                  </a:schemeClr>
                </a:solidFill>
              </a:rPr>
              <a:t>Flow</a:t>
            </a:r>
          </a:p>
        </p:txBody>
      </p:sp>
      <p:sp>
        <p:nvSpPr>
          <p:cNvPr id="8" name="TextBox 7">
            <a:extLst>
              <a:ext uri="{FF2B5EF4-FFF2-40B4-BE49-F238E27FC236}">
                <a16:creationId xmlns:a16="http://schemas.microsoft.com/office/drawing/2014/main" id="{001C00BB-3D03-0130-532C-5856259A55C8}"/>
              </a:ext>
            </a:extLst>
          </p:cNvPr>
          <p:cNvSpPr txBox="1"/>
          <p:nvPr/>
        </p:nvSpPr>
        <p:spPr>
          <a:xfrm rot="16200000">
            <a:off x="6019265" y="5567233"/>
            <a:ext cx="651594" cy="307777"/>
          </a:xfrm>
          <a:prstGeom prst="rect">
            <a:avLst/>
          </a:prstGeom>
          <a:noFill/>
        </p:spPr>
        <p:txBody>
          <a:bodyPr wrap="square" rtlCol="0">
            <a:spAutoFit/>
          </a:bodyPr>
          <a:lstStyle/>
          <a:p>
            <a:r>
              <a:rPr lang="en-CH" sz="1400" dirty="0">
                <a:solidFill>
                  <a:schemeClr val="bg1">
                    <a:lumMod val="50000"/>
                  </a:schemeClr>
                </a:solidFill>
              </a:rPr>
              <a:t>Flow</a:t>
            </a:r>
          </a:p>
        </p:txBody>
      </p:sp>
      <p:sp>
        <p:nvSpPr>
          <p:cNvPr id="9" name="TextBox 8">
            <a:extLst>
              <a:ext uri="{FF2B5EF4-FFF2-40B4-BE49-F238E27FC236}">
                <a16:creationId xmlns:a16="http://schemas.microsoft.com/office/drawing/2014/main" id="{BB1984C0-1558-7030-472B-7E6565E4ABF9}"/>
              </a:ext>
            </a:extLst>
          </p:cNvPr>
          <p:cNvSpPr txBox="1"/>
          <p:nvPr/>
        </p:nvSpPr>
        <p:spPr>
          <a:xfrm>
            <a:off x="9194673" y="999378"/>
            <a:ext cx="2537143" cy="523220"/>
          </a:xfrm>
          <a:prstGeom prst="rect">
            <a:avLst/>
          </a:prstGeom>
          <a:noFill/>
        </p:spPr>
        <p:txBody>
          <a:bodyPr wrap="square" rtlCol="0">
            <a:spAutoFit/>
          </a:bodyPr>
          <a:lstStyle/>
          <a:p>
            <a:r>
              <a:rPr lang="en-GB" sz="1400" dirty="0"/>
              <a:t>N</a:t>
            </a:r>
            <a:r>
              <a:rPr lang="en-CH" sz="1400" dirty="0"/>
              <a:t>o effect over whole time series (p = 0.15, </a:t>
            </a:r>
            <a:r>
              <a:rPr lang="el-GR" sz="1400" i="0" dirty="0">
                <a:solidFill>
                  <a:srgbClr val="202124"/>
                </a:solidFill>
                <a:effectLst/>
                <a:latin typeface="arial" panose="020B0604020202020204" pitchFamily="34" charset="0"/>
              </a:rPr>
              <a:t>Δ</a:t>
            </a:r>
            <a:r>
              <a:rPr lang="it-IT" sz="1400" i="0" dirty="0">
                <a:solidFill>
                  <a:srgbClr val="202124"/>
                </a:solidFill>
                <a:effectLst/>
                <a:latin typeface="arial" panose="020B0604020202020204" pitchFamily="34" charset="0"/>
              </a:rPr>
              <a:t>AIC = 0.7)</a:t>
            </a:r>
            <a:endParaRPr lang="en-CH" sz="1400" dirty="0"/>
          </a:p>
        </p:txBody>
      </p:sp>
      <p:sp>
        <p:nvSpPr>
          <p:cNvPr id="12" name="TextBox 11">
            <a:extLst>
              <a:ext uri="{FF2B5EF4-FFF2-40B4-BE49-F238E27FC236}">
                <a16:creationId xmlns:a16="http://schemas.microsoft.com/office/drawing/2014/main" id="{F551D50F-6FBB-0221-BA4A-7609F0402917}"/>
              </a:ext>
            </a:extLst>
          </p:cNvPr>
          <p:cNvSpPr txBox="1"/>
          <p:nvPr/>
        </p:nvSpPr>
        <p:spPr>
          <a:xfrm>
            <a:off x="8114003" y="2206730"/>
            <a:ext cx="3019437" cy="307777"/>
          </a:xfrm>
          <a:prstGeom prst="rect">
            <a:avLst/>
          </a:prstGeom>
          <a:noFill/>
        </p:spPr>
        <p:txBody>
          <a:bodyPr wrap="square" rtlCol="0">
            <a:spAutoFit/>
          </a:bodyPr>
          <a:lstStyle/>
          <a:p>
            <a:r>
              <a:rPr lang="en-GB" sz="1400" dirty="0">
                <a:solidFill>
                  <a:srgbClr val="FF0000"/>
                </a:solidFill>
              </a:rPr>
              <a:t>How do I interpret transient dynamic?</a:t>
            </a:r>
            <a:endParaRPr lang="en-CH" sz="1400" dirty="0">
              <a:solidFill>
                <a:srgbClr val="FF0000"/>
              </a:solidFill>
            </a:endParaRPr>
          </a:p>
        </p:txBody>
      </p:sp>
    </p:spTree>
    <p:extLst>
      <p:ext uri="{BB962C8B-B14F-4D97-AF65-F5344CB8AC3E}">
        <p14:creationId xmlns:p14="http://schemas.microsoft.com/office/powerpoint/2010/main" val="322528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0AE87-7CB9-D3BA-FAB8-B7EF85DD3169}"/>
              </a:ext>
            </a:extLst>
          </p:cNvPr>
          <p:cNvSpPr>
            <a:spLocks noGrp="1"/>
          </p:cNvSpPr>
          <p:nvPr>
            <p:ph type="title"/>
          </p:nvPr>
        </p:nvSpPr>
        <p:spPr/>
        <p:txBody>
          <a:bodyPr/>
          <a:lstStyle/>
          <a:p>
            <a:r>
              <a:rPr lang="en-CH" dirty="0"/>
              <a:t>Beta diversity 			Gamma diversity</a:t>
            </a:r>
          </a:p>
        </p:txBody>
      </p:sp>
      <p:pic>
        <p:nvPicPr>
          <p:cNvPr id="4" name="Picture 3" descr="Chart, box and whisker chart&#10;&#10;Description automatically generated">
            <a:extLst>
              <a:ext uri="{FF2B5EF4-FFF2-40B4-BE49-F238E27FC236}">
                <a16:creationId xmlns:a16="http://schemas.microsoft.com/office/drawing/2014/main" id="{74F44AE5-DFB0-C4A6-12AE-2B867961E6D3}"/>
              </a:ext>
            </a:extLst>
          </p:cNvPr>
          <p:cNvPicPr>
            <a:picLocks noChangeAspect="1"/>
          </p:cNvPicPr>
          <p:nvPr/>
        </p:nvPicPr>
        <p:blipFill>
          <a:blip r:embed="rId2"/>
          <a:stretch>
            <a:fillRect/>
          </a:stretch>
        </p:blipFill>
        <p:spPr>
          <a:xfrm>
            <a:off x="97456" y="1690688"/>
            <a:ext cx="5998544" cy="4025690"/>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FF49C6D-64D1-0794-FE06-A8C3A742272A}"/>
              </a:ext>
            </a:extLst>
          </p:cNvPr>
          <p:cNvPicPr>
            <a:picLocks noChangeAspect="1"/>
          </p:cNvPicPr>
          <p:nvPr/>
        </p:nvPicPr>
        <p:blipFill>
          <a:blip r:embed="rId3"/>
          <a:stretch>
            <a:fillRect/>
          </a:stretch>
        </p:blipFill>
        <p:spPr>
          <a:xfrm>
            <a:off x="6096000" y="1690688"/>
            <a:ext cx="5998544" cy="4282146"/>
          </a:xfrm>
          <a:prstGeom prst="rect">
            <a:avLst/>
          </a:prstGeom>
        </p:spPr>
      </p:pic>
      <p:sp>
        <p:nvSpPr>
          <p:cNvPr id="6" name="TextBox 5">
            <a:extLst>
              <a:ext uri="{FF2B5EF4-FFF2-40B4-BE49-F238E27FC236}">
                <a16:creationId xmlns:a16="http://schemas.microsoft.com/office/drawing/2014/main" id="{22EA2FE6-08BC-8FC6-558E-DADFD5A43251}"/>
              </a:ext>
            </a:extLst>
          </p:cNvPr>
          <p:cNvSpPr txBox="1"/>
          <p:nvPr/>
        </p:nvSpPr>
        <p:spPr>
          <a:xfrm>
            <a:off x="3469064" y="5972834"/>
            <a:ext cx="5458120" cy="369332"/>
          </a:xfrm>
          <a:prstGeom prst="rect">
            <a:avLst/>
          </a:prstGeom>
          <a:noFill/>
        </p:spPr>
        <p:txBody>
          <a:bodyPr wrap="square" rtlCol="0">
            <a:spAutoFit/>
          </a:bodyPr>
          <a:lstStyle/>
          <a:p>
            <a:r>
              <a:rPr lang="en-CH" dirty="0">
                <a:solidFill>
                  <a:srgbClr val="FF0000"/>
                </a:solidFill>
              </a:rPr>
              <a:t>How do I interpret this?</a:t>
            </a:r>
          </a:p>
        </p:txBody>
      </p:sp>
    </p:spTree>
    <p:extLst>
      <p:ext uri="{BB962C8B-B14F-4D97-AF65-F5344CB8AC3E}">
        <p14:creationId xmlns:p14="http://schemas.microsoft.com/office/powerpoint/2010/main" val="3976091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0E4723A-37FA-FFF9-3B4E-F9E2F1954606}"/>
              </a:ext>
            </a:extLst>
          </p:cNvPr>
          <p:cNvSpPr txBox="1">
            <a:spLocks/>
          </p:cNvSpPr>
          <p:nvPr/>
        </p:nvSpPr>
        <p:spPr>
          <a:xfrm>
            <a:off x="1006533" y="12950"/>
            <a:ext cx="10178934" cy="9419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200" dirty="0"/>
              <a:t>Conclusion</a:t>
            </a:r>
          </a:p>
        </p:txBody>
      </p:sp>
      <p:pic>
        <p:nvPicPr>
          <p:cNvPr id="2" name="Picture 1" descr="Diagram&#10;&#10;Description automatically generated">
            <a:extLst>
              <a:ext uri="{FF2B5EF4-FFF2-40B4-BE49-F238E27FC236}">
                <a16:creationId xmlns:a16="http://schemas.microsoft.com/office/drawing/2014/main" id="{80454606-5405-ECEB-4AE7-099164A3D054}"/>
              </a:ext>
            </a:extLst>
          </p:cNvPr>
          <p:cNvPicPr>
            <a:picLocks noChangeAspect="1"/>
          </p:cNvPicPr>
          <p:nvPr/>
        </p:nvPicPr>
        <p:blipFill rotWithShape="1">
          <a:blip r:embed="rId3"/>
          <a:srcRect l="24547" t="15356" r="24499" b="15356"/>
          <a:stretch/>
        </p:blipFill>
        <p:spPr>
          <a:xfrm>
            <a:off x="588245" y="1139563"/>
            <a:ext cx="4590304" cy="4369178"/>
          </a:xfrm>
          <a:prstGeom prst="rect">
            <a:avLst/>
          </a:prstGeom>
        </p:spPr>
      </p:pic>
      <p:sp>
        <p:nvSpPr>
          <p:cNvPr id="4" name="TextBox 3">
            <a:extLst>
              <a:ext uri="{FF2B5EF4-FFF2-40B4-BE49-F238E27FC236}">
                <a16:creationId xmlns:a16="http://schemas.microsoft.com/office/drawing/2014/main" id="{5D2F3222-43DE-D5A0-AE8A-E792FDE59331}"/>
              </a:ext>
            </a:extLst>
          </p:cNvPr>
          <p:cNvSpPr txBox="1"/>
          <p:nvPr/>
        </p:nvSpPr>
        <p:spPr>
          <a:xfrm>
            <a:off x="2267689" y="954897"/>
            <a:ext cx="1231416" cy="369332"/>
          </a:xfrm>
          <a:prstGeom prst="rect">
            <a:avLst/>
          </a:prstGeom>
          <a:noFill/>
        </p:spPr>
        <p:txBody>
          <a:bodyPr wrap="square" rtlCol="0">
            <a:spAutoFit/>
          </a:bodyPr>
          <a:lstStyle/>
          <a:p>
            <a:r>
              <a:rPr lang="en-CH" dirty="0"/>
              <a:t>Patch level </a:t>
            </a:r>
          </a:p>
        </p:txBody>
      </p:sp>
      <p:sp>
        <p:nvSpPr>
          <p:cNvPr id="5" name="TextBox 4">
            <a:extLst>
              <a:ext uri="{FF2B5EF4-FFF2-40B4-BE49-F238E27FC236}">
                <a16:creationId xmlns:a16="http://schemas.microsoft.com/office/drawing/2014/main" id="{CF76D590-ECF1-6DD3-80FD-C3BEB67A6604}"/>
              </a:ext>
            </a:extLst>
          </p:cNvPr>
          <p:cNvSpPr txBox="1"/>
          <p:nvPr/>
        </p:nvSpPr>
        <p:spPr>
          <a:xfrm>
            <a:off x="8183072" y="954897"/>
            <a:ext cx="2251063" cy="369332"/>
          </a:xfrm>
          <a:prstGeom prst="rect">
            <a:avLst/>
          </a:prstGeom>
          <a:noFill/>
        </p:spPr>
        <p:txBody>
          <a:bodyPr wrap="square" rtlCol="0">
            <a:spAutoFit/>
          </a:bodyPr>
          <a:lstStyle/>
          <a:p>
            <a:r>
              <a:rPr lang="en-CH" dirty="0"/>
              <a:t>Meta-ecosystem level </a:t>
            </a:r>
          </a:p>
        </p:txBody>
      </p:sp>
      <p:pic>
        <p:nvPicPr>
          <p:cNvPr id="7" name="Picture 6" descr="Diagram&#10;&#10;Description automatically generated">
            <a:extLst>
              <a:ext uri="{FF2B5EF4-FFF2-40B4-BE49-F238E27FC236}">
                <a16:creationId xmlns:a16="http://schemas.microsoft.com/office/drawing/2014/main" id="{DEB30F65-EFEE-C79A-AABB-B12E0F13F680}"/>
              </a:ext>
            </a:extLst>
          </p:cNvPr>
          <p:cNvPicPr>
            <a:picLocks noChangeAspect="1"/>
          </p:cNvPicPr>
          <p:nvPr/>
        </p:nvPicPr>
        <p:blipFill rotWithShape="1">
          <a:blip r:embed="rId4"/>
          <a:srcRect l="27683" t="-425" r="8260" b="4649"/>
          <a:stretch/>
        </p:blipFill>
        <p:spPr>
          <a:xfrm>
            <a:off x="7013452" y="1324230"/>
            <a:ext cx="4172016" cy="4366568"/>
          </a:xfrm>
          <a:prstGeom prst="rect">
            <a:avLst/>
          </a:prstGeom>
        </p:spPr>
      </p:pic>
      <p:sp>
        <p:nvSpPr>
          <p:cNvPr id="6" name="TextBox 5">
            <a:extLst>
              <a:ext uri="{FF2B5EF4-FFF2-40B4-BE49-F238E27FC236}">
                <a16:creationId xmlns:a16="http://schemas.microsoft.com/office/drawing/2014/main" id="{D736A00A-E458-EA46-0C1A-EEE81ECA0BBB}"/>
              </a:ext>
            </a:extLst>
          </p:cNvPr>
          <p:cNvSpPr txBox="1"/>
          <p:nvPr/>
        </p:nvSpPr>
        <p:spPr>
          <a:xfrm>
            <a:off x="7013452" y="5829298"/>
            <a:ext cx="3114396" cy="646331"/>
          </a:xfrm>
          <a:prstGeom prst="rect">
            <a:avLst/>
          </a:prstGeom>
          <a:noFill/>
        </p:spPr>
        <p:txBody>
          <a:bodyPr wrap="square">
            <a:spAutoFit/>
          </a:bodyPr>
          <a:lstStyle/>
          <a:p>
            <a:pPr lvl="1"/>
            <a:r>
              <a:rPr lang="en-CH" dirty="0"/>
              <a:t>Bec</a:t>
            </a:r>
            <a:r>
              <a:rPr lang="en-GB" dirty="0"/>
              <a:t>au</a:t>
            </a:r>
            <a:r>
              <a:rPr lang="en-CH" dirty="0"/>
              <a:t>se of size? </a:t>
            </a:r>
            <a:br>
              <a:rPr lang="en-CH" dirty="0"/>
            </a:br>
            <a:r>
              <a:rPr lang="en-CH" dirty="0"/>
              <a:t>Because of resource flow? </a:t>
            </a:r>
          </a:p>
        </p:txBody>
      </p:sp>
      <p:sp>
        <p:nvSpPr>
          <p:cNvPr id="3" name="TextBox 2">
            <a:extLst>
              <a:ext uri="{FF2B5EF4-FFF2-40B4-BE49-F238E27FC236}">
                <a16:creationId xmlns:a16="http://schemas.microsoft.com/office/drawing/2014/main" id="{3A6D7E9D-4BF6-D9B0-45E4-6C0B70793F30}"/>
              </a:ext>
            </a:extLst>
          </p:cNvPr>
          <p:cNvSpPr txBox="1"/>
          <p:nvPr/>
        </p:nvSpPr>
        <p:spPr>
          <a:xfrm>
            <a:off x="10327922" y="5736964"/>
            <a:ext cx="1200146" cy="1077218"/>
          </a:xfrm>
          <a:prstGeom prst="rect">
            <a:avLst/>
          </a:prstGeom>
          <a:noFill/>
        </p:spPr>
        <p:txBody>
          <a:bodyPr wrap="square" rtlCol="0">
            <a:spAutoFit/>
          </a:bodyPr>
          <a:lstStyle/>
          <a:p>
            <a:r>
              <a:rPr lang="en-CH" sz="1600" dirty="0">
                <a:solidFill>
                  <a:srgbClr val="FF0000"/>
                </a:solidFill>
              </a:rPr>
              <a:t>Waiting to run analysis (copy code from Ch2)</a:t>
            </a:r>
          </a:p>
        </p:txBody>
      </p:sp>
    </p:spTree>
    <p:extLst>
      <p:ext uri="{BB962C8B-B14F-4D97-AF65-F5344CB8AC3E}">
        <p14:creationId xmlns:p14="http://schemas.microsoft.com/office/powerpoint/2010/main" val="906596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ight Arrow 6">
            <a:extLst>
              <a:ext uri="{FF2B5EF4-FFF2-40B4-BE49-F238E27FC236}">
                <a16:creationId xmlns:a16="http://schemas.microsoft.com/office/drawing/2014/main" id="{B41F0CF8-1520-0DA0-EBE9-C2FC9355F6B6}"/>
              </a:ext>
            </a:extLst>
          </p:cNvPr>
          <p:cNvSpPr/>
          <p:nvPr/>
        </p:nvSpPr>
        <p:spPr>
          <a:xfrm>
            <a:off x="8537572" y="2817090"/>
            <a:ext cx="1282554" cy="538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8AA32C2-DDC8-53D9-3F2D-216B55A8483B}"/>
              </a:ext>
            </a:extLst>
          </p:cNvPr>
          <p:cNvSpPr txBox="1"/>
          <p:nvPr/>
        </p:nvSpPr>
        <p:spPr>
          <a:xfrm>
            <a:off x="9906411" y="2763208"/>
            <a:ext cx="2285589" cy="646331"/>
          </a:xfrm>
          <a:prstGeom prst="rect">
            <a:avLst/>
          </a:prstGeom>
          <a:noFill/>
        </p:spPr>
        <p:txBody>
          <a:bodyPr wrap="square" rtlCol="0">
            <a:spAutoFit/>
          </a:bodyPr>
          <a:lstStyle/>
          <a:p>
            <a:r>
              <a:rPr lang="en-US" sz="3600" dirty="0"/>
              <a:t>FUNCTION</a:t>
            </a:r>
          </a:p>
        </p:txBody>
      </p:sp>
      <p:sp>
        <p:nvSpPr>
          <p:cNvPr id="21" name="TextBox 20">
            <a:extLst>
              <a:ext uri="{FF2B5EF4-FFF2-40B4-BE49-F238E27FC236}">
                <a16:creationId xmlns:a16="http://schemas.microsoft.com/office/drawing/2014/main" id="{B5604075-A56B-272A-A9FA-6E1DA072BD9C}"/>
              </a:ext>
            </a:extLst>
          </p:cNvPr>
          <p:cNvSpPr txBox="1"/>
          <p:nvPr/>
        </p:nvSpPr>
        <p:spPr>
          <a:xfrm>
            <a:off x="7866" y="6173040"/>
            <a:ext cx="8923795" cy="523220"/>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Gounand, I., Harvey, E., Little, C. J., &amp; Altermatt, F. (2018). Meta-ecosystems 2.0: rooting the theory into the field. </a:t>
            </a:r>
            <a:r>
              <a:rPr lang="en-GB" sz="1400" b="0" i="1" dirty="0">
                <a:solidFill>
                  <a:srgbClr val="222222"/>
                </a:solidFill>
                <a:effectLst/>
                <a:latin typeface="Arial" panose="020B0604020202020204" pitchFamily="34" charset="0"/>
              </a:rPr>
              <a:t>Trends in Ecology &amp; Evolution</a:t>
            </a:r>
            <a:r>
              <a:rPr lang="en-GB" sz="1400" b="0" i="0" dirty="0">
                <a:solidFill>
                  <a:srgbClr val="222222"/>
                </a:solidFill>
                <a:effectLst/>
                <a:latin typeface="Arial" panose="020B0604020202020204" pitchFamily="34" charset="0"/>
              </a:rPr>
              <a:t>, </a:t>
            </a:r>
            <a:r>
              <a:rPr lang="en-GB" sz="1400" b="0" i="1" dirty="0">
                <a:solidFill>
                  <a:srgbClr val="222222"/>
                </a:solidFill>
                <a:effectLst/>
                <a:latin typeface="Arial" panose="020B0604020202020204" pitchFamily="34" charset="0"/>
              </a:rPr>
              <a:t>33</a:t>
            </a:r>
            <a:r>
              <a:rPr lang="en-GB" sz="1400" b="0" i="0" dirty="0">
                <a:solidFill>
                  <a:srgbClr val="222222"/>
                </a:solidFill>
                <a:effectLst/>
                <a:latin typeface="Arial" panose="020B0604020202020204" pitchFamily="34" charset="0"/>
              </a:rPr>
              <a:t>(1), 36-46.</a:t>
            </a:r>
            <a:endParaRPr lang="en-US" sz="1400" dirty="0"/>
          </a:p>
        </p:txBody>
      </p:sp>
      <p:pic>
        <p:nvPicPr>
          <p:cNvPr id="23" name="Picture 22" descr="Diagram&#10;&#10;Description automatically generated">
            <a:extLst>
              <a:ext uri="{FF2B5EF4-FFF2-40B4-BE49-F238E27FC236}">
                <a16:creationId xmlns:a16="http://schemas.microsoft.com/office/drawing/2014/main" id="{D2D1DE0D-5A10-DCAB-074D-5AD4EC178464}"/>
              </a:ext>
            </a:extLst>
          </p:cNvPr>
          <p:cNvPicPr>
            <a:picLocks noChangeAspect="1"/>
          </p:cNvPicPr>
          <p:nvPr/>
        </p:nvPicPr>
        <p:blipFill>
          <a:blip r:embed="rId3"/>
          <a:stretch>
            <a:fillRect/>
          </a:stretch>
        </p:blipFill>
        <p:spPr>
          <a:xfrm>
            <a:off x="235691" y="161740"/>
            <a:ext cx="8215596" cy="5696894"/>
          </a:xfrm>
          <a:prstGeom prst="rect">
            <a:avLst/>
          </a:prstGeom>
        </p:spPr>
      </p:pic>
    </p:spTree>
    <p:extLst>
      <p:ext uri="{BB962C8B-B14F-4D97-AF65-F5344CB8AC3E}">
        <p14:creationId xmlns:p14="http://schemas.microsoft.com/office/powerpoint/2010/main" val="3343746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B6604-D67D-DF40-04ED-BB3B0C2B241C}"/>
              </a:ext>
            </a:extLst>
          </p:cNvPr>
          <p:cNvPicPr>
            <a:picLocks noChangeAspect="1"/>
          </p:cNvPicPr>
          <p:nvPr/>
        </p:nvPicPr>
        <p:blipFill>
          <a:blip r:embed="rId3"/>
          <a:stretch>
            <a:fillRect/>
          </a:stretch>
        </p:blipFill>
        <p:spPr>
          <a:xfrm>
            <a:off x="2452319" y="2025291"/>
            <a:ext cx="2449881" cy="2472849"/>
          </a:xfrm>
          <a:prstGeom prst="rect">
            <a:avLst/>
          </a:prstGeom>
        </p:spPr>
      </p:pic>
      <p:sp>
        <p:nvSpPr>
          <p:cNvPr id="6" name="Right Arrow 5">
            <a:extLst>
              <a:ext uri="{FF2B5EF4-FFF2-40B4-BE49-F238E27FC236}">
                <a16:creationId xmlns:a16="http://schemas.microsoft.com/office/drawing/2014/main" id="{5D06711F-EAB6-F528-37E5-D61AFA3602BB}"/>
              </a:ext>
            </a:extLst>
          </p:cNvPr>
          <p:cNvSpPr/>
          <p:nvPr/>
        </p:nvSpPr>
        <p:spPr>
          <a:xfrm>
            <a:off x="5343353" y="2992431"/>
            <a:ext cx="2007031" cy="538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94C30D-FBBC-0701-0C9E-1C2881AC97BC}"/>
              </a:ext>
            </a:extLst>
          </p:cNvPr>
          <p:cNvSpPr txBox="1"/>
          <p:nvPr/>
        </p:nvSpPr>
        <p:spPr>
          <a:xfrm>
            <a:off x="7791537" y="2938549"/>
            <a:ext cx="3138407" cy="646331"/>
          </a:xfrm>
          <a:prstGeom prst="rect">
            <a:avLst/>
          </a:prstGeom>
          <a:noFill/>
        </p:spPr>
        <p:txBody>
          <a:bodyPr wrap="square" rtlCol="0">
            <a:spAutoFit/>
          </a:bodyPr>
          <a:lstStyle/>
          <a:p>
            <a:r>
              <a:rPr lang="en-US" sz="3600" dirty="0"/>
              <a:t>FUNCTION</a:t>
            </a:r>
          </a:p>
        </p:txBody>
      </p:sp>
      <p:sp>
        <p:nvSpPr>
          <p:cNvPr id="9" name="TextBox 8">
            <a:extLst>
              <a:ext uri="{FF2B5EF4-FFF2-40B4-BE49-F238E27FC236}">
                <a16:creationId xmlns:a16="http://schemas.microsoft.com/office/drawing/2014/main" id="{6B00776C-836B-43A5-35BE-E25218748E75}"/>
              </a:ext>
            </a:extLst>
          </p:cNvPr>
          <p:cNvSpPr txBox="1"/>
          <p:nvPr/>
        </p:nvSpPr>
        <p:spPr>
          <a:xfrm>
            <a:off x="2408075" y="4498140"/>
            <a:ext cx="2538368" cy="261610"/>
          </a:xfrm>
          <a:prstGeom prst="rect">
            <a:avLst/>
          </a:prstGeom>
          <a:noFill/>
        </p:spPr>
        <p:txBody>
          <a:bodyPr wrap="square">
            <a:spAutoFit/>
          </a:bodyPr>
          <a:lstStyle/>
          <a:p>
            <a:r>
              <a:rPr lang="en-GB" sz="1100" dirty="0"/>
              <a:t>http://</a:t>
            </a:r>
            <a:r>
              <a:rPr lang="en-GB" sz="1100" dirty="0" err="1"/>
              <a:t>www.fonsvanderplas.nl</a:t>
            </a:r>
            <a:r>
              <a:rPr lang="en-GB" sz="1100" dirty="0"/>
              <a:t>/research/</a:t>
            </a:r>
            <a:endParaRPr lang="en-US" sz="1100" dirty="0"/>
          </a:p>
        </p:txBody>
      </p:sp>
    </p:spTree>
    <p:extLst>
      <p:ext uri="{BB962C8B-B14F-4D97-AF65-F5344CB8AC3E}">
        <p14:creationId xmlns:p14="http://schemas.microsoft.com/office/powerpoint/2010/main" val="1380474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5B25-673D-FFE7-BCDD-13117FCA0F1B}"/>
              </a:ext>
            </a:extLst>
          </p:cNvPr>
          <p:cNvSpPr>
            <a:spLocks noGrp="1"/>
          </p:cNvSpPr>
          <p:nvPr>
            <p:ph type="title"/>
          </p:nvPr>
        </p:nvSpPr>
        <p:spPr>
          <a:xfrm>
            <a:off x="838200" y="2766218"/>
            <a:ext cx="10515600" cy="1325563"/>
          </a:xfrm>
        </p:spPr>
        <p:txBody>
          <a:bodyPr>
            <a:normAutofit/>
          </a:bodyPr>
          <a:lstStyle/>
          <a:p>
            <a:pPr algn="ctr"/>
            <a:r>
              <a:rPr lang="en-US" sz="4400" dirty="0"/>
              <a:t>Experiment 2: effect of patc</a:t>
            </a:r>
            <a:r>
              <a:rPr lang="en-US" dirty="0"/>
              <a:t>h size &amp; trophic type</a:t>
            </a:r>
            <a:endParaRPr lang="en-CH" dirty="0"/>
          </a:p>
        </p:txBody>
      </p:sp>
    </p:spTree>
    <p:extLst>
      <p:ext uri="{BB962C8B-B14F-4D97-AF65-F5344CB8AC3E}">
        <p14:creationId xmlns:p14="http://schemas.microsoft.com/office/powerpoint/2010/main" val="3931071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027BB7C-8965-8537-351E-F2857349723F}"/>
              </a:ext>
            </a:extLst>
          </p:cNvPr>
          <p:cNvPicPr>
            <a:picLocks noChangeAspect="1"/>
          </p:cNvPicPr>
          <p:nvPr/>
        </p:nvPicPr>
        <p:blipFill>
          <a:blip r:embed="rId2"/>
          <a:stretch>
            <a:fillRect/>
          </a:stretch>
        </p:blipFill>
        <p:spPr>
          <a:xfrm>
            <a:off x="1197429" y="0"/>
            <a:ext cx="9797142" cy="6858000"/>
          </a:xfrm>
          <a:prstGeom prst="rect">
            <a:avLst/>
          </a:prstGeom>
        </p:spPr>
      </p:pic>
      <p:sp>
        <p:nvSpPr>
          <p:cNvPr id="2" name="Left Brace 1">
            <a:extLst>
              <a:ext uri="{FF2B5EF4-FFF2-40B4-BE49-F238E27FC236}">
                <a16:creationId xmlns:a16="http://schemas.microsoft.com/office/drawing/2014/main" id="{84191CD1-84DC-45D2-82AA-D6B776F307B6}"/>
              </a:ext>
            </a:extLst>
          </p:cNvPr>
          <p:cNvSpPr/>
          <p:nvPr/>
        </p:nvSpPr>
        <p:spPr>
          <a:xfrm>
            <a:off x="4134789" y="1313232"/>
            <a:ext cx="468000" cy="44260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4" name="TextBox 3">
            <a:extLst>
              <a:ext uri="{FF2B5EF4-FFF2-40B4-BE49-F238E27FC236}">
                <a16:creationId xmlns:a16="http://schemas.microsoft.com/office/drawing/2014/main" id="{5F19CDF3-F91C-B700-B9C4-D9425A2D333F}"/>
              </a:ext>
            </a:extLst>
          </p:cNvPr>
          <p:cNvSpPr txBox="1"/>
          <p:nvPr/>
        </p:nvSpPr>
        <p:spPr>
          <a:xfrm>
            <a:off x="3454925" y="3064611"/>
            <a:ext cx="1147864" cy="923330"/>
          </a:xfrm>
          <a:prstGeom prst="rect">
            <a:avLst/>
          </a:prstGeom>
          <a:noFill/>
        </p:spPr>
        <p:txBody>
          <a:bodyPr wrap="square" rtlCol="0">
            <a:spAutoFit/>
          </a:bodyPr>
          <a:lstStyle/>
          <a:p>
            <a:r>
              <a:rPr lang="en-CH" dirty="0"/>
              <a:t>Same total volume</a:t>
            </a:r>
          </a:p>
        </p:txBody>
      </p:sp>
      <p:sp>
        <p:nvSpPr>
          <p:cNvPr id="5" name="TextBox 4">
            <a:extLst>
              <a:ext uri="{FF2B5EF4-FFF2-40B4-BE49-F238E27FC236}">
                <a16:creationId xmlns:a16="http://schemas.microsoft.com/office/drawing/2014/main" id="{138BDB58-F2E1-3BF8-82B6-B34D5E5DCC1A}"/>
              </a:ext>
            </a:extLst>
          </p:cNvPr>
          <p:cNvSpPr txBox="1"/>
          <p:nvPr/>
        </p:nvSpPr>
        <p:spPr>
          <a:xfrm>
            <a:off x="5731285" y="1439694"/>
            <a:ext cx="729430" cy="307777"/>
          </a:xfrm>
          <a:prstGeom prst="rect">
            <a:avLst/>
          </a:prstGeom>
          <a:noFill/>
        </p:spPr>
        <p:txBody>
          <a:bodyPr wrap="square" rtlCol="0">
            <a:spAutoFit/>
          </a:bodyPr>
          <a:lstStyle/>
          <a:p>
            <a:r>
              <a:rPr lang="en-CH" sz="1400" dirty="0"/>
              <a:t>5.25 ml</a:t>
            </a:r>
          </a:p>
        </p:txBody>
      </p:sp>
      <p:sp>
        <p:nvSpPr>
          <p:cNvPr id="6" name="TextBox 5">
            <a:extLst>
              <a:ext uri="{FF2B5EF4-FFF2-40B4-BE49-F238E27FC236}">
                <a16:creationId xmlns:a16="http://schemas.microsoft.com/office/drawing/2014/main" id="{C36994F2-DCE0-D0AC-7FB6-05BC4D932DEA}"/>
              </a:ext>
            </a:extLst>
          </p:cNvPr>
          <p:cNvSpPr txBox="1"/>
          <p:nvPr/>
        </p:nvSpPr>
        <p:spPr>
          <a:xfrm>
            <a:off x="5731285" y="3275111"/>
            <a:ext cx="729430" cy="307777"/>
          </a:xfrm>
          <a:prstGeom prst="rect">
            <a:avLst/>
          </a:prstGeom>
          <a:noFill/>
        </p:spPr>
        <p:txBody>
          <a:bodyPr wrap="square" rtlCol="0">
            <a:spAutoFit/>
          </a:bodyPr>
          <a:lstStyle/>
          <a:p>
            <a:r>
              <a:rPr lang="en-CH" sz="1400" dirty="0"/>
              <a:t>5.25 ml</a:t>
            </a:r>
          </a:p>
        </p:txBody>
      </p:sp>
      <p:sp>
        <p:nvSpPr>
          <p:cNvPr id="7" name="TextBox 6">
            <a:extLst>
              <a:ext uri="{FF2B5EF4-FFF2-40B4-BE49-F238E27FC236}">
                <a16:creationId xmlns:a16="http://schemas.microsoft.com/office/drawing/2014/main" id="{7B81F044-4F5C-10F1-5E0B-73E5A8F2A63B}"/>
              </a:ext>
            </a:extLst>
          </p:cNvPr>
          <p:cNvSpPr txBox="1"/>
          <p:nvPr/>
        </p:nvSpPr>
        <p:spPr>
          <a:xfrm>
            <a:off x="5731285" y="5264417"/>
            <a:ext cx="729430" cy="307777"/>
          </a:xfrm>
          <a:prstGeom prst="rect">
            <a:avLst/>
          </a:prstGeom>
          <a:noFill/>
        </p:spPr>
        <p:txBody>
          <a:bodyPr wrap="square" rtlCol="0">
            <a:spAutoFit/>
          </a:bodyPr>
          <a:lstStyle/>
          <a:p>
            <a:r>
              <a:rPr lang="en-CH" sz="1400" dirty="0"/>
              <a:t>5.25 ml</a:t>
            </a:r>
          </a:p>
        </p:txBody>
      </p:sp>
      <p:sp>
        <p:nvSpPr>
          <p:cNvPr id="9" name="TextBox 8">
            <a:extLst>
              <a:ext uri="{FF2B5EF4-FFF2-40B4-BE49-F238E27FC236}">
                <a16:creationId xmlns:a16="http://schemas.microsoft.com/office/drawing/2014/main" id="{AC65DA4E-0A8C-6F77-5C9F-FA7CCE830340}"/>
              </a:ext>
            </a:extLst>
          </p:cNvPr>
          <p:cNvSpPr txBox="1"/>
          <p:nvPr/>
        </p:nvSpPr>
        <p:spPr>
          <a:xfrm>
            <a:off x="361473" y="379339"/>
            <a:ext cx="3093452" cy="369332"/>
          </a:xfrm>
          <a:prstGeom prst="rect">
            <a:avLst/>
          </a:prstGeom>
          <a:noFill/>
        </p:spPr>
        <p:txBody>
          <a:bodyPr wrap="square">
            <a:spAutoFit/>
          </a:bodyPr>
          <a:lstStyle/>
          <a:p>
            <a:r>
              <a:rPr lang="en-CH" u="sng" dirty="0">
                <a:solidFill>
                  <a:srgbClr val="FF0000"/>
                </a:solidFill>
              </a:rPr>
              <a:t>Add community composition</a:t>
            </a:r>
          </a:p>
        </p:txBody>
      </p:sp>
    </p:spTree>
    <p:extLst>
      <p:ext uri="{BB962C8B-B14F-4D97-AF65-F5344CB8AC3E}">
        <p14:creationId xmlns:p14="http://schemas.microsoft.com/office/powerpoint/2010/main" val="2910409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5133A9F-9105-A6EB-7F33-3AD20DD360C2}"/>
              </a:ext>
            </a:extLst>
          </p:cNvPr>
          <p:cNvPicPr>
            <a:picLocks noChangeAspect="1"/>
          </p:cNvPicPr>
          <p:nvPr/>
        </p:nvPicPr>
        <p:blipFill>
          <a:blip r:embed="rId2"/>
          <a:stretch>
            <a:fillRect/>
          </a:stretch>
        </p:blipFill>
        <p:spPr>
          <a:xfrm>
            <a:off x="4222831" y="560915"/>
            <a:ext cx="7772400" cy="5944516"/>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346AE9AB-CF6E-D6C2-E093-D7D61C81A881}"/>
              </a:ext>
            </a:extLst>
          </p:cNvPr>
          <p:cNvPicPr>
            <a:picLocks noChangeAspect="1"/>
          </p:cNvPicPr>
          <p:nvPr/>
        </p:nvPicPr>
        <p:blipFill rotWithShape="1">
          <a:blip r:embed="rId3"/>
          <a:srcRect l="31433" t="523" r="30150"/>
          <a:stretch/>
        </p:blipFill>
        <p:spPr>
          <a:xfrm>
            <a:off x="706055" y="456741"/>
            <a:ext cx="3222143" cy="5840343"/>
          </a:xfrm>
          <a:prstGeom prst="rect">
            <a:avLst/>
          </a:prstGeom>
        </p:spPr>
      </p:pic>
      <p:sp>
        <p:nvSpPr>
          <p:cNvPr id="4" name="Rectangle 3">
            <a:extLst>
              <a:ext uri="{FF2B5EF4-FFF2-40B4-BE49-F238E27FC236}">
                <a16:creationId xmlns:a16="http://schemas.microsoft.com/office/drawing/2014/main" id="{D6A134D8-98C5-74F7-6A5A-B543A1D5CA1C}"/>
              </a:ext>
            </a:extLst>
          </p:cNvPr>
          <p:cNvSpPr/>
          <p:nvPr/>
        </p:nvSpPr>
        <p:spPr>
          <a:xfrm>
            <a:off x="122009" y="2674962"/>
            <a:ext cx="436729" cy="518615"/>
          </a:xfrm>
          <a:prstGeom prst="rect">
            <a:avLst/>
          </a:prstGeom>
          <a:solidFill>
            <a:srgbClr val="0061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ectangle 5">
            <a:extLst>
              <a:ext uri="{FF2B5EF4-FFF2-40B4-BE49-F238E27FC236}">
                <a16:creationId xmlns:a16="http://schemas.microsoft.com/office/drawing/2014/main" id="{421A8C3D-A673-EA2A-5E06-B42502428D20}"/>
              </a:ext>
            </a:extLst>
          </p:cNvPr>
          <p:cNvSpPr/>
          <p:nvPr/>
        </p:nvSpPr>
        <p:spPr>
          <a:xfrm>
            <a:off x="151294" y="4926842"/>
            <a:ext cx="436729" cy="518615"/>
          </a:xfrm>
          <a:prstGeom prst="rect">
            <a:avLst/>
          </a:prstGeom>
          <a:solidFill>
            <a:srgbClr val="00C6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12DCDF5A-4A44-D86C-9107-EDA371844A93}"/>
              </a:ext>
            </a:extLst>
          </p:cNvPr>
          <p:cNvSpPr/>
          <p:nvPr/>
        </p:nvSpPr>
        <p:spPr>
          <a:xfrm>
            <a:off x="148484" y="893928"/>
            <a:ext cx="436729" cy="518615"/>
          </a:xfrm>
          <a:prstGeom prst="rect">
            <a:avLst/>
          </a:prstGeom>
          <a:solidFill>
            <a:srgbClr val="49B5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4055871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with medium confidence">
            <a:extLst>
              <a:ext uri="{FF2B5EF4-FFF2-40B4-BE49-F238E27FC236}">
                <a16:creationId xmlns:a16="http://schemas.microsoft.com/office/drawing/2014/main" id="{F16E199B-C55D-D9EC-18A4-FD4809F250BC}"/>
              </a:ext>
            </a:extLst>
          </p:cNvPr>
          <p:cNvPicPr>
            <a:picLocks noChangeAspect="1"/>
          </p:cNvPicPr>
          <p:nvPr/>
        </p:nvPicPr>
        <p:blipFill>
          <a:blip r:embed="rId2"/>
          <a:stretch>
            <a:fillRect/>
          </a:stretch>
        </p:blipFill>
        <p:spPr>
          <a:xfrm>
            <a:off x="5188102" y="180051"/>
            <a:ext cx="1815793" cy="1554480"/>
          </a:xfrm>
          <a:prstGeom prst="rect">
            <a:avLst/>
          </a:prstGeom>
        </p:spPr>
      </p:pic>
      <p:pic>
        <p:nvPicPr>
          <p:cNvPr id="11" name="Picture 10" descr="Chart, line chart&#10;&#10;Description automatically generated">
            <a:extLst>
              <a:ext uri="{FF2B5EF4-FFF2-40B4-BE49-F238E27FC236}">
                <a16:creationId xmlns:a16="http://schemas.microsoft.com/office/drawing/2014/main" id="{D6E93F06-6137-6038-091C-11FD08AF7A38}"/>
              </a:ext>
            </a:extLst>
          </p:cNvPr>
          <p:cNvPicPr>
            <a:picLocks noChangeAspect="1"/>
          </p:cNvPicPr>
          <p:nvPr/>
        </p:nvPicPr>
        <p:blipFill>
          <a:blip r:embed="rId3"/>
          <a:stretch>
            <a:fillRect/>
          </a:stretch>
        </p:blipFill>
        <p:spPr>
          <a:xfrm>
            <a:off x="3003622" y="1647052"/>
            <a:ext cx="6184754" cy="5210948"/>
          </a:xfrm>
          <a:prstGeom prst="rect">
            <a:avLst/>
          </a:prstGeom>
        </p:spPr>
      </p:pic>
    </p:spTree>
    <p:extLst>
      <p:ext uri="{BB962C8B-B14F-4D97-AF65-F5344CB8AC3E}">
        <p14:creationId xmlns:p14="http://schemas.microsoft.com/office/powerpoint/2010/main" val="617239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device, gauge&#10;&#10;Description automatically generated">
            <a:extLst>
              <a:ext uri="{FF2B5EF4-FFF2-40B4-BE49-F238E27FC236}">
                <a16:creationId xmlns:a16="http://schemas.microsoft.com/office/drawing/2014/main" id="{CA85C0CA-FD95-0DCF-2057-D87C14073E63}"/>
              </a:ext>
            </a:extLst>
          </p:cNvPr>
          <p:cNvPicPr>
            <a:picLocks noChangeAspect="1"/>
          </p:cNvPicPr>
          <p:nvPr/>
        </p:nvPicPr>
        <p:blipFill>
          <a:blip r:embed="rId2"/>
          <a:stretch>
            <a:fillRect/>
          </a:stretch>
        </p:blipFill>
        <p:spPr>
          <a:xfrm>
            <a:off x="5169903" y="132080"/>
            <a:ext cx="1984272" cy="1053468"/>
          </a:xfrm>
          <a:prstGeom prst="rect">
            <a:avLst/>
          </a:prstGeom>
        </p:spPr>
      </p:pic>
      <p:pic>
        <p:nvPicPr>
          <p:cNvPr id="3" name="Picture 2" descr="Chart, line chart&#10;&#10;Description automatically generated">
            <a:extLst>
              <a:ext uri="{FF2B5EF4-FFF2-40B4-BE49-F238E27FC236}">
                <a16:creationId xmlns:a16="http://schemas.microsoft.com/office/drawing/2014/main" id="{83394272-889A-366A-CB19-0E99ACB9E7C6}"/>
              </a:ext>
            </a:extLst>
          </p:cNvPr>
          <p:cNvPicPr>
            <a:picLocks noChangeAspect="1"/>
          </p:cNvPicPr>
          <p:nvPr/>
        </p:nvPicPr>
        <p:blipFill>
          <a:blip r:embed="rId3"/>
          <a:stretch>
            <a:fillRect/>
          </a:stretch>
        </p:blipFill>
        <p:spPr>
          <a:xfrm>
            <a:off x="2851688" y="1185548"/>
            <a:ext cx="6488620" cy="5466968"/>
          </a:xfrm>
          <a:prstGeom prst="rect">
            <a:avLst/>
          </a:prstGeom>
        </p:spPr>
      </p:pic>
    </p:spTree>
    <p:extLst>
      <p:ext uri="{BB962C8B-B14F-4D97-AF65-F5344CB8AC3E}">
        <p14:creationId xmlns:p14="http://schemas.microsoft.com/office/powerpoint/2010/main" val="2909072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17ED030F-8385-3F64-4DA3-57CC48BAA730}"/>
              </a:ext>
            </a:extLst>
          </p:cNvPr>
          <p:cNvPicPr>
            <a:picLocks noChangeAspect="1"/>
          </p:cNvPicPr>
          <p:nvPr/>
        </p:nvPicPr>
        <p:blipFill>
          <a:blip r:embed="rId2"/>
          <a:stretch>
            <a:fillRect/>
          </a:stretch>
        </p:blipFill>
        <p:spPr>
          <a:xfrm>
            <a:off x="5316411" y="320234"/>
            <a:ext cx="1559178" cy="1382250"/>
          </a:xfrm>
          <a:prstGeom prst="rect">
            <a:avLst/>
          </a:prstGeom>
        </p:spPr>
      </p:pic>
      <p:pic>
        <p:nvPicPr>
          <p:cNvPr id="6" name="Picture 5" descr="Chart, line chart&#10;&#10;Description automatically generated">
            <a:extLst>
              <a:ext uri="{FF2B5EF4-FFF2-40B4-BE49-F238E27FC236}">
                <a16:creationId xmlns:a16="http://schemas.microsoft.com/office/drawing/2014/main" id="{375BAD84-82A8-46F8-3B6D-6DF8A09E4DE1}"/>
              </a:ext>
            </a:extLst>
          </p:cNvPr>
          <p:cNvPicPr>
            <a:picLocks noChangeAspect="1"/>
          </p:cNvPicPr>
          <p:nvPr/>
        </p:nvPicPr>
        <p:blipFill>
          <a:blip r:embed="rId3"/>
          <a:stretch>
            <a:fillRect/>
          </a:stretch>
        </p:blipFill>
        <p:spPr>
          <a:xfrm>
            <a:off x="3036518" y="1702484"/>
            <a:ext cx="6118964" cy="5155516"/>
          </a:xfrm>
          <a:prstGeom prst="rect">
            <a:avLst/>
          </a:prstGeom>
        </p:spPr>
      </p:pic>
    </p:spTree>
    <p:extLst>
      <p:ext uri="{BB962C8B-B14F-4D97-AF65-F5344CB8AC3E}">
        <p14:creationId xmlns:p14="http://schemas.microsoft.com/office/powerpoint/2010/main" val="3870824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0E4723A-37FA-FFF9-3B4E-F9E2F1954606}"/>
              </a:ext>
            </a:extLst>
          </p:cNvPr>
          <p:cNvSpPr txBox="1">
            <a:spLocks/>
          </p:cNvSpPr>
          <p:nvPr/>
        </p:nvSpPr>
        <p:spPr>
          <a:xfrm>
            <a:off x="1006533" y="207869"/>
            <a:ext cx="10178934" cy="9419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200" dirty="0"/>
              <a:t>Conclusion</a:t>
            </a:r>
          </a:p>
        </p:txBody>
      </p:sp>
      <p:sp>
        <p:nvSpPr>
          <p:cNvPr id="4" name="TextBox 3">
            <a:extLst>
              <a:ext uri="{FF2B5EF4-FFF2-40B4-BE49-F238E27FC236}">
                <a16:creationId xmlns:a16="http://schemas.microsoft.com/office/drawing/2014/main" id="{5D2F3222-43DE-D5A0-AE8A-E792FDE59331}"/>
              </a:ext>
            </a:extLst>
          </p:cNvPr>
          <p:cNvSpPr txBox="1"/>
          <p:nvPr/>
        </p:nvSpPr>
        <p:spPr>
          <a:xfrm>
            <a:off x="2163517" y="1149816"/>
            <a:ext cx="1231416" cy="369332"/>
          </a:xfrm>
          <a:prstGeom prst="rect">
            <a:avLst/>
          </a:prstGeom>
          <a:noFill/>
        </p:spPr>
        <p:txBody>
          <a:bodyPr wrap="square" rtlCol="0">
            <a:spAutoFit/>
          </a:bodyPr>
          <a:lstStyle/>
          <a:p>
            <a:r>
              <a:rPr lang="en-CH" dirty="0"/>
              <a:t>Patch level </a:t>
            </a:r>
          </a:p>
        </p:txBody>
      </p:sp>
      <p:sp>
        <p:nvSpPr>
          <p:cNvPr id="5" name="TextBox 4">
            <a:extLst>
              <a:ext uri="{FF2B5EF4-FFF2-40B4-BE49-F238E27FC236}">
                <a16:creationId xmlns:a16="http://schemas.microsoft.com/office/drawing/2014/main" id="{CF76D590-ECF1-6DD3-80FD-C3BEB67A6604}"/>
              </a:ext>
            </a:extLst>
          </p:cNvPr>
          <p:cNvSpPr txBox="1"/>
          <p:nvPr/>
        </p:nvSpPr>
        <p:spPr>
          <a:xfrm>
            <a:off x="8078362" y="1149816"/>
            <a:ext cx="2251063" cy="369332"/>
          </a:xfrm>
          <a:prstGeom prst="rect">
            <a:avLst/>
          </a:prstGeom>
          <a:noFill/>
        </p:spPr>
        <p:txBody>
          <a:bodyPr wrap="square" rtlCol="0">
            <a:spAutoFit/>
          </a:bodyPr>
          <a:lstStyle/>
          <a:p>
            <a:r>
              <a:rPr lang="en-CH" dirty="0"/>
              <a:t>Meta-ecosystem level </a:t>
            </a:r>
          </a:p>
        </p:txBody>
      </p:sp>
      <p:pic>
        <p:nvPicPr>
          <p:cNvPr id="10" name="Picture 9" descr="Diagram&#10;&#10;Description automatically generated">
            <a:extLst>
              <a:ext uri="{FF2B5EF4-FFF2-40B4-BE49-F238E27FC236}">
                <a16:creationId xmlns:a16="http://schemas.microsoft.com/office/drawing/2014/main" id="{52EA2864-8BB7-E1F7-AF53-9418726233DB}"/>
              </a:ext>
            </a:extLst>
          </p:cNvPr>
          <p:cNvPicPr>
            <a:picLocks noChangeAspect="1"/>
          </p:cNvPicPr>
          <p:nvPr/>
        </p:nvPicPr>
        <p:blipFill>
          <a:blip r:embed="rId2"/>
          <a:stretch>
            <a:fillRect/>
          </a:stretch>
        </p:blipFill>
        <p:spPr>
          <a:xfrm>
            <a:off x="5345841" y="1519148"/>
            <a:ext cx="6808910" cy="4766237"/>
          </a:xfrm>
          <a:prstGeom prst="rect">
            <a:avLst/>
          </a:prstGeom>
        </p:spPr>
      </p:pic>
      <p:sp>
        <p:nvSpPr>
          <p:cNvPr id="11" name="TextBox 10">
            <a:extLst>
              <a:ext uri="{FF2B5EF4-FFF2-40B4-BE49-F238E27FC236}">
                <a16:creationId xmlns:a16="http://schemas.microsoft.com/office/drawing/2014/main" id="{9C1C822B-90FD-5987-EA4C-1E741679F54F}"/>
              </a:ext>
            </a:extLst>
          </p:cNvPr>
          <p:cNvSpPr txBox="1"/>
          <p:nvPr/>
        </p:nvSpPr>
        <p:spPr>
          <a:xfrm>
            <a:off x="3394932" y="4105549"/>
            <a:ext cx="1950909" cy="646331"/>
          </a:xfrm>
          <a:prstGeom prst="rect">
            <a:avLst/>
          </a:prstGeom>
          <a:noFill/>
        </p:spPr>
        <p:txBody>
          <a:bodyPr wrap="square" rtlCol="0">
            <a:spAutoFit/>
          </a:bodyPr>
          <a:lstStyle/>
          <a:p>
            <a:r>
              <a:rPr lang="en-CH" dirty="0"/>
              <a:t>Prevention of overshooting?</a:t>
            </a:r>
          </a:p>
        </p:txBody>
      </p:sp>
      <p:sp>
        <p:nvSpPr>
          <p:cNvPr id="12" name="TextBox 11">
            <a:extLst>
              <a:ext uri="{FF2B5EF4-FFF2-40B4-BE49-F238E27FC236}">
                <a16:creationId xmlns:a16="http://schemas.microsoft.com/office/drawing/2014/main" id="{7F232E23-B5B3-668B-C53A-08395C6EF9E4}"/>
              </a:ext>
            </a:extLst>
          </p:cNvPr>
          <p:cNvSpPr txBox="1"/>
          <p:nvPr/>
        </p:nvSpPr>
        <p:spPr>
          <a:xfrm>
            <a:off x="662412" y="4151715"/>
            <a:ext cx="1501105" cy="646331"/>
          </a:xfrm>
          <a:prstGeom prst="rect">
            <a:avLst/>
          </a:prstGeom>
          <a:noFill/>
        </p:spPr>
        <p:txBody>
          <a:bodyPr wrap="square" rtlCol="0">
            <a:spAutoFit/>
          </a:bodyPr>
          <a:lstStyle/>
          <a:p>
            <a:r>
              <a:rPr lang="en-CH" dirty="0"/>
              <a:t>Community change?</a:t>
            </a:r>
          </a:p>
        </p:txBody>
      </p:sp>
      <p:pic>
        <p:nvPicPr>
          <p:cNvPr id="7" name="Picture 6" descr="Diagram&#10;&#10;Description automatically generated">
            <a:extLst>
              <a:ext uri="{FF2B5EF4-FFF2-40B4-BE49-F238E27FC236}">
                <a16:creationId xmlns:a16="http://schemas.microsoft.com/office/drawing/2014/main" id="{DD0033BB-6D7F-627A-4DD9-483E5932803D}"/>
              </a:ext>
            </a:extLst>
          </p:cNvPr>
          <p:cNvPicPr>
            <a:picLocks noChangeAspect="1"/>
          </p:cNvPicPr>
          <p:nvPr/>
        </p:nvPicPr>
        <p:blipFill rotWithShape="1">
          <a:blip r:embed="rId3"/>
          <a:srcRect l="5680" t="28909" r="4530" b="29171"/>
          <a:stretch/>
        </p:blipFill>
        <p:spPr>
          <a:xfrm>
            <a:off x="378371" y="2091763"/>
            <a:ext cx="5276194" cy="1724298"/>
          </a:xfrm>
          <a:prstGeom prst="rect">
            <a:avLst/>
          </a:prstGeom>
        </p:spPr>
      </p:pic>
      <p:sp>
        <p:nvSpPr>
          <p:cNvPr id="2" name="TextBox 1">
            <a:extLst>
              <a:ext uri="{FF2B5EF4-FFF2-40B4-BE49-F238E27FC236}">
                <a16:creationId xmlns:a16="http://schemas.microsoft.com/office/drawing/2014/main" id="{4E6A03F2-B083-31D9-3F4F-1A65AD15BB61}"/>
              </a:ext>
            </a:extLst>
          </p:cNvPr>
          <p:cNvSpPr txBox="1"/>
          <p:nvPr/>
        </p:nvSpPr>
        <p:spPr>
          <a:xfrm>
            <a:off x="7193098" y="6140584"/>
            <a:ext cx="3114396" cy="646331"/>
          </a:xfrm>
          <a:prstGeom prst="rect">
            <a:avLst/>
          </a:prstGeom>
          <a:noFill/>
        </p:spPr>
        <p:txBody>
          <a:bodyPr wrap="square">
            <a:spAutoFit/>
          </a:bodyPr>
          <a:lstStyle/>
          <a:p>
            <a:pPr lvl="1"/>
            <a:r>
              <a:rPr lang="en-CH" dirty="0"/>
              <a:t>Bec</a:t>
            </a:r>
            <a:r>
              <a:rPr lang="en-GB" dirty="0"/>
              <a:t>au</a:t>
            </a:r>
            <a:r>
              <a:rPr lang="en-CH" dirty="0"/>
              <a:t>se of relative size? </a:t>
            </a:r>
            <a:br>
              <a:rPr lang="en-CH" dirty="0"/>
            </a:br>
            <a:r>
              <a:rPr lang="en-CH" dirty="0"/>
              <a:t>Because of resource flow? </a:t>
            </a:r>
          </a:p>
        </p:txBody>
      </p:sp>
    </p:spTree>
    <p:extLst>
      <p:ext uri="{BB962C8B-B14F-4D97-AF65-F5344CB8AC3E}">
        <p14:creationId xmlns:p14="http://schemas.microsoft.com/office/powerpoint/2010/main" val="1754453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5B25-673D-FFE7-BCDD-13117FCA0F1B}"/>
              </a:ext>
            </a:extLst>
          </p:cNvPr>
          <p:cNvSpPr>
            <a:spLocks noGrp="1"/>
          </p:cNvSpPr>
          <p:nvPr>
            <p:ph type="title"/>
          </p:nvPr>
        </p:nvSpPr>
        <p:spPr>
          <a:xfrm>
            <a:off x="838200" y="2766218"/>
            <a:ext cx="10515600" cy="1325563"/>
          </a:xfrm>
        </p:spPr>
        <p:txBody>
          <a:bodyPr>
            <a:normAutofit/>
          </a:bodyPr>
          <a:lstStyle/>
          <a:p>
            <a:pPr algn="ctr"/>
            <a:r>
              <a:rPr lang="en-US" sz="4400" dirty="0"/>
              <a:t>Experiment 3: effects of relative vs absolute flow</a:t>
            </a:r>
            <a:endParaRPr lang="en-CH" dirty="0"/>
          </a:p>
        </p:txBody>
      </p:sp>
    </p:spTree>
    <p:extLst>
      <p:ext uri="{BB962C8B-B14F-4D97-AF65-F5344CB8AC3E}">
        <p14:creationId xmlns:p14="http://schemas.microsoft.com/office/powerpoint/2010/main" val="2567902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62D542E-8F25-0A38-43D3-FC7E7AF28020}"/>
              </a:ext>
            </a:extLst>
          </p:cNvPr>
          <p:cNvPicPr>
            <a:picLocks noChangeAspect="1"/>
          </p:cNvPicPr>
          <p:nvPr/>
        </p:nvPicPr>
        <p:blipFill>
          <a:blip r:embed="rId2"/>
          <a:stretch>
            <a:fillRect/>
          </a:stretch>
        </p:blipFill>
        <p:spPr>
          <a:xfrm>
            <a:off x="1197429" y="0"/>
            <a:ext cx="9797142" cy="6858000"/>
          </a:xfrm>
          <a:prstGeom prst="rect">
            <a:avLst/>
          </a:prstGeom>
        </p:spPr>
      </p:pic>
    </p:spTree>
    <p:extLst>
      <p:ext uri="{BB962C8B-B14F-4D97-AF65-F5344CB8AC3E}">
        <p14:creationId xmlns:p14="http://schemas.microsoft.com/office/powerpoint/2010/main" val="522428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B3BD-0995-0E0C-7A47-9ED043C19295}"/>
              </a:ext>
            </a:extLst>
          </p:cNvPr>
          <p:cNvSpPr>
            <a:spLocks noGrp="1"/>
          </p:cNvSpPr>
          <p:nvPr>
            <p:ph type="title"/>
          </p:nvPr>
        </p:nvSpPr>
        <p:spPr/>
        <p:txBody>
          <a:bodyPr>
            <a:normAutofit/>
          </a:bodyPr>
          <a:lstStyle/>
          <a:p>
            <a:r>
              <a:rPr lang="en-CH" dirty="0"/>
              <a:t>What I learned so far (other than that Protists are fun)</a:t>
            </a:r>
          </a:p>
        </p:txBody>
      </p:sp>
      <p:sp>
        <p:nvSpPr>
          <p:cNvPr id="3" name="Content Placeholder 2">
            <a:extLst>
              <a:ext uri="{FF2B5EF4-FFF2-40B4-BE49-F238E27FC236}">
                <a16:creationId xmlns:a16="http://schemas.microsoft.com/office/drawing/2014/main" id="{A49A9336-1C56-12E3-A9A1-FEBCC380E602}"/>
              </a:ext>
            </a:extLst>
          </p:cNvPr>
          <p:cNvSpPr>
            <a:spLocks noGrp="1"/>
          </p:cNvSpPr>
          <p:nvPr>
            <p:ph idx="1"/>
          </p:nvPr>
        </p:nvSpPr>
        <p:spPr>
          <a:xfrm>
            <a:off x="838200" y="2107727"/>
            <a:ext cx="10515600" cy="2795013"/>
          </a:xfrm>
        </p:spPr>
        <p:txBody>
          <a:bodyPr>
            <a:normAutofit/>
          </a:bodyPr>
          <a:lstStyle/>
          <a:p>
            <a:pPr marL="0" indent="0">
              <a:buNone/>
            </a:pPr>
            <a:r>
              <a:rPr lang="en-CH" u="sng" dirty="0"/>
              <a:t>Meta-ecosytem level</a:t>
            </a:r>
          </a:p>
          <a:p>
            <a:pPr marL="0" indent="0">
              <a:buNone/>
            </a:pPr>
            <a:r>
              <a:rPr lang="en-CH" dirty="0"/>
              <a:t>Patch size matters and identity matters. </a:t>
            </a:r>
          </a:p>
          <a:p>
            <a:pPr marL="0" indent="0">
              <a:buNone/>
            </a:pPr>
            <a:endParaRPr lang="en-CH" dirty="0"/>
          </a:p>
          <a:p>
            <a:pPr marL="0" indent="0">
              <a:buNone/>
            </a:pPr>
            <a:r>
              <a:rPr lang="en-CH" u="sng" dirty="0"/>
              <a:t>Patch level</a:t>
            </a:r>
          </a:p>
          <a:p>
            <a:pPr marL="0" indent="0">
              <a:buNone/>
            </a:pPr>
            <a:r>
              <a:rPr lang="en-CH" dirty="0"/>
              <a:t>The size of the donor ecosystem matters, but more the trophic type.</a:t>
            </a:r>
          </a:p>
        </p:txBody>
      </p:sp>
    </p:spTree>
    <p:extLst>
      <p:ext uri="{BB962C8B-B14F-4D97-AF65-F5344CB8AC3E}">
        <p14:creationId xmlns:p14="http://schemas.microsoft.com/office/powerpoint/2010/main" val="1255941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ight Arrow 6">
            <a:extLst>
              <a:ext uri="{FF2B5EF4-FFF2-40B4-BE49-F238E27FC236}">
                <a16:creationId xmlns:a16="http://schemas.microsoft.com/office/drawing/2014/main" id="{B41F0CF8-1520-0DA0-EBE9-C2FC9355F6B6}"/>
              </a:ext>
            </a:extLst>
          </p:cNvPr>
          <p:cNvSpPr/>
          <p:nvPr/>
        </p:nvSpPr>
        <p:spPr>
          <a:xfrm>
            <a:off x="8537572" y="2817090"/>
            <a:ext cx="1282554" cy="538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8AA32C2-DDC8-53D9-3F2D-216B55A8483B}"/>
              </a:ext>
            </a:extLst>
          </p:cNvPr>
          <p:cNvSpPr txBox="1"/>
          <p:nvPr/>
        </p:nvSpPr>
        <p:spPr>
          <a:xfrm>
            <a:off x="9906412" y="2763208"/>
            <a:ext cx="2194798" cy="646331"/>
          </a:xfrm>
          <a:prstGeom prst="rect">
            <a:avLst/>
          </a:prstGeom>
          <a:noFill/>
        </p:spPr>
        <p:txBody>
          <a:bodyPr wrap="square" rtlCol="0">
            <a:spAutoFit/>
          </a:bodyPr>
          <a:lstStyle/>
          <a:p>
            <a:r>
              <a:rPr lang="en-US" sz="3600" dirty="0"/>
              <a:t>FUNCTION</a:t>
            </a:r>
          </a:p>
        </p:txBody>
      </p:sp>
      <p:sp>
        <p:nvSpPr>
          <p:cNvPr id="21" name="TextBox 20">
            <a:extLst>
              <a:ext uri="{FF2B5EF4-FFF2-40B4-BE49-F238E27FC236}">
                <a16:creationId xmlns:a16="http://schemas.microsoft.com/office/drawing/2014/main" id="{B5604075-A56B-272A-A9FA-6E1DA072BD9C}"/>
              </a:ext>
            </a:extLst>
          </p:cNvPr>
          <p:cNvSpPr txBox="1"/>
          <p:nvPr/>
        </p:nvSpPr>
        <p:spPr>
          <a:xfrm>
            <a:off x="7866" y="6173040"/>
            <a:ext cx="8923795" cy="523220"/>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Gounand, I., Harvey, E., Little, C. J., &amp; Altermatt, F. (2018). Meta-ecosystems 2.0: rooting the theory into the field. </a:t>
            </a:r>
            <a:r>
              <a:rPr lang="en-GB" sz="1400" b="0" i="1" dirty="0">
                <a:solidFill>
                  <a:srgbClr val="222222"/>
                </a:solidFill>
                <a:effectLst/>
                <a:latin typeface="Arial" panose="020B0604020202020204" pitchFamily="34" charset="0"/>
              </a:rPr>
              <a:t>Trends in Ecology &amp; Evolution</a:t>
            </a:r>
            <a:r>
              <a:rPr lang="en-GB" sz="1400" b="0" i="0" dirty="0">
                <a:solidFill>
                  <a:srgbClr val="222222"/>
                </a:solidFill>
                <a:effectLst/>
                <a:latin typeface="Arial" panose="020B0604020202020204" pitchFamily="34" charset="0"/>
              </a:rPr>
              <a:t>, </a:t>
            </a:r>
            <a:r>
              <a:rPr lang="en-GB" sz="1400" b="0" i="1" dirty="0">
                <a:solidFill>
                  <a:srgbClr val="222222"/>
                </a:solidFill>
                <a:effectLst/>
                <a:latin typeface="Arial" panose="020B0604020202020204" pitchFamily="34" charset="0"/>
              </a:rPr>
              <a:t>33</a:t>
            </a:r>
            <a:r>
              <a:rPr lang="en-GB" sz="1400" b="0" i="0" dirty="0">
                <a:solidFill>
                  <a:srgbClr val="222222"/>
                </a:solidFill>
                <a:effectLst/>
                <a:latin typeface="Arial" panose="020B0604020202020204" pitchFamily="34" charset="0"/>
              </a:rPr>
              <a:t>(1), 36-46.</a:t>
            </a:r>
            <a:endParaRPr lang="en-US" sz="1400" dirty="0"/>
          </a:p>
        </p:txBody>
      </p:sp>
      <p:pic>
        <p:nvPicPr>
          <p:cNvPr id="23" name="Picture 22" descr="Diagram&#10;&#10;Description automatically generated">
            <a:extLst>
              <a:ext uri="{FF2B5EF4-FFF2-40B4-BE49-F238E27FC236}">
                <a16:creationId xmlns:a16="http://schemas.microsoft.com/office/drawing/2014/main" id="{D2D1DE0D-5A10-DCAB-074D-5AD4EC178464}"/>
              </a:ext>
            </a:extLst>
          </p:cNvPr>
          <p:cNvPicPr>
            <a:picLocks noChangeAspect="1"/>
          </p:cNvPicPr>
          <p:nvPr/>
        </p:nvPicPr>
        <p:blipFill>
          <a:blip r:embed="rId3"/>
          <a:stretch>
            <a:fillRect/>
          </a:stretch>
        </p:blipFill>
        <p:spPr>
          <a:xfrm>
            <a:off x="235691" y="161740"/>
            <a:ext cx="8215596" cy="5696894"/>
          </a:xfrm>
          <a:prstGeom prst="rect">
            <a:avLst/>
          </a:prstGeom>
        </p:spPr>
      </p:pic>
    </p:spTree>
    <p:extLst>
      <p:ext uri="{BB962C8B-B14F-4D97-AF65-F5344CB8AC3E}">
        <p14:creationId xmlns:p14="http://schemas.microsoft.com/office/powerpoint/2010/main" val="1361502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026" name="Picture 2" descr="Lebenslauf - Roman Alther - Gewässerökologe">
            <a:extLst>
              <a:ext uri="{FF2B5EF4-FFF2-40B4-BE49-F238E27FC236}">
                <a16:creationId xmlns:a16="http://schemas.microsoft.com/office/drawing/2014/main" id="{2DF6B8F7-E4DE-9436-EDF3-23E733E8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4633" y="5454437"/>
            <a:ext cx="1316070" cy="13160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E94AB97-3159-6B77-0ACA-893C0B77F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25" y="5939148"/>
            <a:ext cx="2325114" cy="5812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pact Hub Zurich | University of Zurich - Impact Hub Zurich">
            <a:extLst>
              <a:ext uri="{FF2B5EF4-FFF2-40B4-BE49-F238E27FC236}">
                <a16:creationId xmlns:a16="http://schemas.microsoft.com/office/drawing/2014/main" id="{AAAFDC69-4D08-CFA8-FA96-240F9E0DE8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776" y="5672763"/>
            <a:ext cx="1857265" cy="1114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ZH - Department of Evolutionary Biology and Environmental Studies - PhD  Programs">
            <a:extLst>
              <a:ext uri="{FF2B5EF4-FFF2-40B4-BE49-F238E27FC236}">
                <a16:creationId xmlns:a16="http://schemas.microsoft.com/office/drawing/2014/main" id="{785FD992-3937-EF5E-B9EC-CEB9BC308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9072" y="5821833"/>
            <a:ext cx="1856196" cy="8824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ZH - URPP Global Change and Biodiversity - Florian Altermatt">
            <a:extLst>
              <a:ext uri="{FF2B5EF4-FFF2-40B4-BE49-F238E27FC236}">
                <a16:creationId xmlns:a16="http://schemas.microsoft.com/office/drawing/2014/main" id="{3A2A1732-8A51-476B-5A6D-286ECA4093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442" y="1130932"/>
            <a:ext cx="1616090" cy="20221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ssociate researchers - CEREEP Ecotron IDF">
            <a:extLst>
              <a:ext uri="{FF2B5EF4-FFF2-40B4-BE49-F238E27FC236}">
                <a16:creationId xmlns:a16="http://schemas.microsoft.com/office/drawing/2014/main" id="{E42A64D5-346A-3113-AAE0-7F8D93C00C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9445" y="1140237"/>
            <a:ext cx="1369133" cy="20221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eople – Altermatt lab">
            <a:extLst>
              <a:ext uri="{FF2B5EF4-FFF2-40B4-BE49-F238E27FC236}">
                <a16:creationId xmlns:a16="http://schemas.microsoft.com/office/drawing/2014/main" id="{E95612D5-4FFD-DE25-9FBE-C61F5ED8E3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5889" y="1163518"/>
            <a:ext cx="2031764" cy="20221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A8EBCF-87AE-DEE3-4B56-184DCB3652FE}"/>
              </a:ext>
            </a:extLst>
          </p:cNvPr>
          <p:cNvSpPr txBox="1"/>
          <p:nvPr/>
        </p:nvSpPr>
        <p:spPr>
          <a:xfrm>
            <a:off x="711853" y="3142017"/>
            <a:ext cx="1838820" cy="338554"/>
          </a:xfrm>
          <a:prstGeom prst="rect">
            <a:avLst/>
          </a:prstGeom>
          <a:noFill/>
        </p:spPr>
        <p:txBody>
          <a:bodyPr wrap="square" rtlCol="0">
            <a:spAutoFit/>
          </a:bodyPr>
          <a:lstStyle/>
          <a:p>
            <a:pPr algn="ctr"/>
            <a:r>
              <a:rPr lang="en-US" sz="1600" dirty="0"/>
              <a:t>Florian Altermatt</a:t>
            </a:r>
          </a:p>
        </p:txBody>
      </p:sp>
      <p:sp>
        <p:nvSpPr>
          <p:cNvPr id="6" name="TextBox 5">
            <a:extLst>
              <a:ext uri="{FF2B5EF4-FFF2-40B4-BE49-F238E27FC236}">
                <a16:creationId xmlns:a16="http://schemas.microsoft.com/office/drawing/2014/main" id="{38EBCBB8-1B99-43E7-EBFA-9B538A40A811}"/>
              </a:ext>
            </a:extLst>
          </p:cNvPr>
          <p:cNvSpPr txBox="1"/>
          <p:nvPr/>
        </p:nvSpPr>
        <p:spPr>
          <a:xfrm>
            <a:off x="4094323" y="3114658"/>
            <a:ext cx="1855621" cy="338554"/>
          </a:xfrm>
          <a:prstGeom prst="rect">
            <a:avLst/>
          </a:prstGeom>
          <a:noFill/>
        </p:spPr>
        <p:txBody>
          <a:bodyPr wrap="square" rtlCol="0">
            <a:spAutoFit/>
          </a:bodyPr>
          <a:lstStyle/>
          <a:p>
            <a:pPr algn="ctr"/>
            <a:r>
              <a:rPr lang="en-US" sz="1600" dirty="0"/>
              <a:t>Isabelle Gounand</a:t>
            </a:r>
          </a:p>
        </p:txBody>
      </p:sp>
      <p:sp>
        <p:nvSpPr>
          <p:cNvPr id="7" name="TextBox 6">
            <a:extLst>
              <a:ext uri="{FF2B5EF4-FFF2-40B4-BE49-F238E27FC236}">
                <a16:creationId xmlns:a16="http://schemas.microsoft.com/office/drawing/2014/main" id="{5AC5A74D-67DE-A132-B107-566B344558A6}"/>
              </a:ext>
            </a:extLst>
          </p:cNvPr>
          <p:cNvSpPr txBox="1"/>
          <p:nvPr/>
        </p:nvSpPr>
        <p:spPr>
          <a:xfrm>
            <a:off x="2720377" y="3107302"/>
            <a:ext cx="1506060" cy="369332"/>
          </a:xfrm>
          <a:prstGeom prst="rect">
            <a:avLst/>
          </a:prstGeom>
          <a:noFill/>
        </p:spPr>
        <p:txBody>
          <a:bodyPr wrap="square" rtlCol="0">
            <a:spAutoFit/>
          </a:bodyPr>
          <a:lstStyle/>
          <a:p>
            <a:r>
              <a:rPr lang="en-US" dirty="0"/>
              <a:t>Tianna Peller</a:t>
            </a:r>
          </a:p>
        </p:txBody>
      </p:sp>
      <p:sp>
        <p:nvSpPr>
          <p:cNvPr id="8" name="Title 1">
            <a:extLst>
              <a:ext uri="{FF2B5EF4-FFF2-40B4-BE49-F238E27FC236}">
                <a16:creationId xmlns:a16="http://schemas.microsoft.com/office/drawing/2014/main" id="{24B51E15-725D-6EA1-8A69-CB1E412D198E}"/>
              </a:ext>
            </a:extLst>
          </p:cNvPr>
          <p:cNvSpPr txBox="1">
            <a:spLocks/>
          </p:cNvSpPr>
          <p:nvPr/>
        </p:nvSpPr>
        <p:spPr>
          <a:xfrm>
            <a:off x="1006533" y="153749"/>
            <a:ext cx="10178934" cy="9419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200" dirty="0"/>
              <a:t>Thanks for listening to my talk!</a:t>
            </a:r>
          </a:p>
        </p:txBody>
      </p:sp>
      <p:pic>
        <p:nvPicPr>
          <p:cNvPr id="2" name="Picture 2" descr="Mitarbeitende - Eawag">
            <a:extLst>
              <a:ext uri="{FF2B5EF4-FFF2-40B4-BE49-F238E27FC236}">
                <a16:creationId xmlns:a16="http://schemas.microsoft.com/office/drawing/2014/main" id="{2D10BC01-9183-BE3E-FCAC-55E5D3430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5715" y="1141419"/>
            <a:ext cx="2040717" cy="20407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BBB6F6-2532-4B8B-22E2-CC0E5906ECD7}"/>
              </a:ext>
            </a:extLst>
          </p:cNvPr>
          <p:cNvSpPr txBox="1"/>
          <p:nvPr/>
        </p:nvSpPr>
        <p:spPr>
          <a:xfrm>
            <a:off x="5821580" y="3110852"/>
            <a:ext cx="1616090" cy="369332"/>
          </a:xfrm>
          <a:prstGeom prst="rect">
            <a:avLst/>
          </a:prstGeom>
          <a:noFill/>
        </p:spPr>
        <p:txBody>
          <a:bodyPr wrap="square">
            <a:spAutoFit/>
          </a:bodyPr>
          <a:lstStyle/>
          <a:p>
            <a:pPr algn="ctr"/>
            <a:r>
              <a:rPr lang="en-CH" dirty="0"/>
              <a:t>Silvana Käser</a:t>
            </a:r>
          </a:p>
        </p:txBody>
      </p:sp>
      <p:sp>
        <p:nvSpPr>
          <p:cNvPr id="10" name="TextBox 9">
            <a:extLst>
              <a:ext uri="{FF2B5EF4-FFF2-40B4-BE49-F238E27FC236}">
                <a16:creationId xmlns:a16="http://schemas.microsoft.com/office/drawing/2014/main" id="{D3836BCD-0B53-A8AC-BD10-ACBA2175D750}"/>
              </a:ext>
            </a:extLst>
          </p:cNvPr>
          <p:cNvSpPr txBox="1"/>
          <p:nvPr/>
        </p:nvSpPr>
        <p:spPr>
          <a:xfrm>
            <a:off x="7668172" y="3107302"/>
            <a:ext cx="2300322" cy="369332"/>
          </a:xfrm>
          <a:prstGeom prst="rect">
            <a:avLst/>
          </a:prstGeom>
          <a:noFill/>
        </p:spPr>
        <p:txBody>
          <a:bodyPr wrap="square">
            <a:spAutoFit/>
          </a:bodyPr>
          <a:lstStyle/>
          <a:p>
            <a:r>
              <a:rPr lang="en-GB" b="0" i="0" dirty="0">
                <a:solidFill>
                  <a:srgbClr val="111111"/>
                </a:solidFill>
                <a:effectLst/>
                <a:latin typeface="Roboto" panose="020F0502020204030204" pitchFamily="34" charset="0"/>
              </a:rPr>
              <a:t>Samuel Hürlemann</a:t>
            </a:r>
            <a:endParaRPr lang="en-CH" dirty="0"/>
          </a:p>
        </p:txBody>
      </p:sp>
      <p:pic>
        <p:nvPicPr>
          <p:cNvPr id="11" name="Picture 4" descr="Mitarbeitende - Eawag">
            <a:extLst>
              <a:ext uri="{FF2B5EF4-FFF2-40B4-BE49-F238E27FC236}">
                <a16:creationId xmlns:a16="http://schemas.microsoft.com/office/drawing/2014/main" id="{7A847C59-DB78-2C71-CCCC-1EEA389AEF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03926" y="1133268"/>
            <a:ext cx="2040718" cy="20407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People – Altermatt lab">
            <a:extLst>
              <a:ext uri="{FF2B5EF4-FFF2-40B4-BE49-F238E27FC236}">
                <a16:creationId xmlns:a16="http://schemas.microsoft.com/office/drawing/2014/main" id="{756E49DE-2C8C-065B-F2B1-6AB3C053E6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44644" y="1116967"/>
            <a:ext cx="2073320" cy="2073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7B30D2A-4784-DA0E-4A37-326A94F4968C}"/>
              </a:ext>
            </a:extLst>
          </p:cNvPr>
          <p:cNvSpPr txBox="1"/>
          <p:nvPr/>
        </p:nvSpPr>
        <p:spPr>
          <a:xfrm>
            <a:off x="10175590" y="3135732"/>
            <a:ext cx="1506060" cy="369332"/>
          </a:xfrm>
          <a:prstGeom prst="rect">
            <a:avLst/>
          </a:prstGeom>
          <a:noFill/>
        </p:spPr>
        <p:txBody>
          <a:bodyPr wrap="square">
            <a:spAutoFit/>
          </a:bodyPr>
          <a:lstStyle/>
          <a:p>
            <a:r>
              <a:rPr lang="en-GB" b="0" i="0" dirty="0">
                <a:solidFill>
                  <a:srgbClr val="111111"/>
                </a:solidFill>
                <a:effectLst/>
                <a:latin typeface="Roboto" panose="020F0502020204030204" pitchFamily="34" charset="0"/>
              </a:rPr>
              <a:t>Heng Zhang</a:t>
            </a:r>
            <a:endParaRPr lang="en-CH" dirty="0"/>
          </a:p>
        </p:txBody>
      </p:sp>
      <p:sp>
        <p:nvSpPr>
          <p:cNvPr id="16" name="TextBox 15">
            <a:extLst>
              <a:ext uri="{FF2B5EF4-FFF2-40B4-BE49-F238E27FC236}">
                <a16:creationId xmlns:a16="http://schemas.microsoft.com/office/drawing/2014/main" id="{6D0F04A4-CEC0-63DC-875A-E08950C91245}"/>
              </a:ext>
            </a:extLst>
          </p:cNvPr>
          <p:cNvSpPr txBox="1"/>
          <p:nvPr/>
        </p:nvSpPr>
        <p:spPr>
          <a:xfrm>
            <a:off x="590570" y="5344026"/>
            <a:ext cx="1838820" cy="338554"/>
          </a:xfrm>
          <a:prstGeom prst="rect">
            <a:avLst/>
          </a:prstGeom>
          <a:noFill/>
        </p:spPr>
        <p:txBody>
          <a:bodyPr wrap="square" rtlCol="0">
            <a:spAutoFit/>
          </a:bodyPr>
          <a:lstStyle/>
          <a:p>
            <a:pPr algn="ctr"/>
            <a:r>
              <a:rPr lang="en-US" sz="1600" dirty="0"/>
              <a:t>Dario Jelmini</a:t>
            </a:r>
          </a:p>
        </p:txBody>
      </p:sp>
      <p:sp>
        <p:nvSpPr>
          <p:cNvPr id="17" name="TextBox 16">
            <a:extLst>
              <a:ext uri="{FF2B5EF4-FFF2-40B4-BE49-F238E27FC236}">
                <a16:creationId xmlns:a16="http://schemas.microsoft.com/office/drawing/2014/main" id="{F4AEB691-8469-4041-10C7-88B4AFE172CF}"/>
              </a:ext>
            </a:extLst>
          </p:cNvPr>
          <p:cNvSpPr txBox="1"/>
          <p:nvPr/>
        </p:nvSpPr>
        <p:spPr>
          <a:xfrm>
            <a:off x="2480625" y="5347444"/>
            <a:ext cx="1838820" cy="338554"/>
          </a:xfrm>
          <a:prstGeom prst="rect">
            <a:avLst/>
          </a:prstGeom>
          <a:noFill/>
        </p:spPr>
        <p:txBody>
          <a:bodyPr wrap="square" rtlCol="0">
            <a:spAutoFit/>
          </a:bodyPr>
          <a:lstStyle/>
          <a:p>
            <a:pPr algn="ctr"/>
            <a:r>
              <a:rPr lang="en-US" sz="1600" dirty="0"/>
              <a:t>Mark Brandenberg</a:t>
            </a:r>
          </a:p>
        </p:txBody>
      </p:sp>
      <p:pic>
        <p:nvPicPr>
          <p:cNvPr id="9" name="Picture 8" descr="A person wearing glasses and a hat&#10;&#10;Description automatically generated with medium confidence">
            <a:extLst>
              <a:ext uri="{FF2B5EF4-FFF2-40B4-BE49-F238E27FC236}">
                <a16:creationId xmlns:a16="http://schemas.microsoft.com/office/drawing/2014/main" id="{A9ADBA0E-8C2A-5712-1259-AAB2914AB82C}"/>
              </a:ext>
            </a:extLst>
          </p:cNvPr>
          <p:cNvPicPr>
            <a:picLocks noChangeAspect="1"/>
          </p:cNvPicPr>
          <p:nvPr/>
        </p:nvPicPr>
        <p:blipFill>
          <a:blip r:embed="rId12"/>
          <a:stretch>
            <a:fillRect/>
          </a:stretch>
        </p:blipFill>
        <p:spPr>
          <a:xfrm>
            <a:off x="808719" y="3391940"/>
            <a:ext cx="1530538" cy="2040717"/>
          </a:xfrm>
          <a:prstGeom prst="rect">
            <a:avLst/>
          </a:prstGeom>
        </p:spPr>
      </p:pic>
      <p:pic>
        <p:nvPicPr>
          <p:cNvPr id="15" name="Picture 14" descr="A person with a goatee&#10;&#10;Description automatically generated with medium confidence">
            <a:extLst>
              <a:ext uri="{FF2B5EF4-FFF2-40B4-BE49-F238E27FC236}">
                <a16:creationId xmlns:a16="http://schemas.microsoft.com/office/drawing/2014/main" id="{A7DD87AC-7499-F64F-7917-D1358CA265E7}"/>
              </a:ext>
            </a:extLst>
          </p:cNvPr>
          <p:cNvPicPr>
            <a:picLocks noChangeAspect="1"/>
          </p:cNvPicPr>
          <p:nvPr/>
        </p:nvPicPr>
        <p:blipFill>
          <a:blip r:embed="rId13"/>
          <a:stretch>
            <a:fillRect/>
          </a:stretch>
        </p:blipFill>
        <p:spPr>
          <a:xfrm>
            <a:off x="2843501" y="3429000"/>
            <a:ext cx="1060797" cy="1965759"/>
          </a:xfrm>
          <a:prstGeom prst="rect">
            <a:avLst/>
          </a:prstGeom>
        </p:spPr>
      </p:pic>
    </p:spTree>
    <p:extLst>
      <p:ext uri="{BB962C8B-B14F-4D97-AF65-F5344CB8AC3E}">
        <p14:creationId xmlns:p14="http://schemas.microsoft.com/office/powerpoint/2010/main" val="2528732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indoor, open&#10;&#10;Description automatically generated">
            <a:extLst>
              <a:ext uri="{FF2B5EF4-FFF2-40B4-BE49-F238E27FC236}">
                <a16:creationId xmlns:a16="http://schemas.microsoft.com/office/drawing/2014/main" id="{F499FF91-82D4-DEF2-D7FF-03EB578C5831}"/>
              </a:ext>
            </a:extLst>
          </p:cNvPr>
          <p:cNvPicPr>
            <a:picLocks noChangeAspect="1"/>
          </p:cNvPicPr>
          <p:nvPr/>
        </p:nvPicPr>
        <p:blipFill rotWithShape="1">
          <a:blip r:embed="rId2"/>
          <a:srcRect t="6279" b="18721"/>
          <a:stretch/>
        </p:blipFill>
        <p:spPr>
          <a:xfrm>
            <a:off x="20" y="10"/>
            <a:ext cx="12191980" cy="6857990"/>
          </a:xfrm>
          <a:prstGeom prst="rect">
            <a:avLst/>
          </a:prstGeom>
        </p:spPr>
      </p:pic>
    </p:spTree>
    <p:extLst>
      <p:ext uri="{BB962C8B-B14F-4D97-AF65-F5344CB8AC3E}">
        <p14:creationId xmlns:p14="http://schemas.microsoft.com/office/powerpoint/2010/main" val="1356025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DEB622E-6D84-6730-501F-84122575C1A6}"/>
              </a:ext>
            </a:extLst>
          </p:cNvPr>
          <p:cNvPicPr>
            <a:picLocks noChangeAspect="1"/>
          </p:cNvPicPr>
          <p:nvPr/>
        </p:nvPicPr>
        <p:blipFill>
          <a:blip r:embed="rId2"/>
          <a:stretch>
            <a:fillRect/>
          </a:stretch>
        </p:blipFill>
        <p:spPr>
          <a:xfrm>
            <a:off x="2116669" y="643466"/>
            <a:ext cx="7958661" cy="5571067"/>
          </a:xfrm>
          <a:prstGeom prst="rect">
            <a:avLst/>
          </a:prstGeom>
        </p:spPr>
      </p:pic>
      <p:sp>
        <p:nvSpPr>
          <p:cNvPr id="2" name="TextBox 1">
            <a:extLst>
              <a:ext uri="{FF2B5EF4-FFF2-40B4-BE49-F238E27FC236}">
                <a16:creationId xmlns:a16="http://schemas.microsoft.com/office/drawing/2014/main" id="{4F3C9C20-15BD-1BCC-6853-44A7B9159E3D}"/>
              </a:ext>
            </a:extLst>
          </p:cNvPr>
          <p:cNvSpPr txBox="1"/>
          <p:nvPr/>
        </p:nvSpPr>
        <p:spPr>
          <a:xfrm>
            <a:off x="3674991" y="5635488"/>
            <a:ext cx="5031264" cy="369332"/>
          </a:xfrm>
          <a:prstGeom prst="rect">
            <a:avLst/>
          </a:prstGeom>
          <a:noFill/>
        </p:spPr>
        <p:txBody>
          <a:bodyPr wrap="square" rtlCol="0">
            <a:spAutoFit/>
          </a:bodyPr>
          <a:lstStyle/>
          <a:p>
            <a:r>
              <a:rPr lang="en-CH" dirty="0"/>
              <a:t>*Resource: dead stuff (detritus, nutrients)</a:t>
            </a:r>
          </a:p>
        </p:txBody>
      </p:sp>
      <p:sp>
        <p:nvSpPr>
          <p:cNvPr id="4" name="TextBox 3">
            <a:extLst>
              <a:ext uri="{FF2B5EF4-FFF2-40B4-BE49-F238E27FC236}">
                <a16:creationId xmlns:a16="http://schemas.microsoft.com/office/drawing/2014/main" id="{EBAA09FF-A807-77D2-6BC5-4767FB5CA653}"/>
              </a:ext>
            </a:extLst>
          </p:cNvPr>
          <p:cNvSpPr txBox="1"/>
          <p:nvPr/>
        </p:nvSpPr>
        <p:spPr>
          <a:xfrm>
            <a:off x="6480314" y="3244333"/>
            <a:ext cx="556591" cy="369332"/>
          </a:xfrm>
          <a:prstGeom prst="rect">
            <a:avLst/>
          </a:prstGeom>
          <a:noFill/>
        </p:spPr>
        <p:txBody>
          <a:bodyPr wrap="square" rtlCol="0">
            <a:spAutoFit/>
          </a:bodyPr>
          <a:lstStyle/>
          <a:p>
            <a:r>
              <a:rPr lang="en-CH" dirty="0"/>
              <a:t>*</a:t>
            </a:r>
          </a:p>
        </p:txBody>
      </p:sp>
      <p:sp>
        <p:nvSpPr>
          <p:cNvPr id="5" name="TextBox 4">
            <a:extLst>
              <a:ext uri="{FF2B5EF4-FFF2-40B4-BE49-F238E27FC236}">
                <a16:creationId xmlns:a16="http://schemas.microsoft.com/office/drawing/2014/main" id="{D5044DF8-AF48-87D5-F844-97924F75AFB4}"/>
              </a:ext>
            </a:extLst>
          </p:cNvPr>
          <p:cNvSpPr txBox="1"/>
          <p:nvPr/>
        </p:nvSpPr>
        <p:spPr>
          <a:xfrm>
            <a:off x="642025" y="262647"/>
            <a:ext cx="2752927" cy="1477328"/>
          </a:xfrm>
          <a:prstGeom prst="rect">
            <a:avLst/>
          </a:prstGeom>
          <a:noFill/>
        </p:spPr>
        <p:txBody>
          <a:bodyPr wrap="square" rtlCol="0">
            <a:spAutoFit/>
          </a:bodyPr>
          <a:lstStyle/>
          <a:p>
            <a:r>
              <a:rPr lang="en-CH" u="sng" dirty="0">
                <a:solidFill>
                  <a:srgbClr val="FF0000"/>
                </a:solidFill>
              </a:rPr>
              <a:t>Add how the flow was created</a:t>
            </a:r>
          </a:p>
          <a:p>
            <a:endParaRPr lang="en-CH" u="sng" dirty="0">
              <a:solidFill>
                <a:srgbClr val="FF0000"/>
              </a:solidFill>
            </a:endParaRPr>
          </a:p>
          <a:p>
            <a:r>
              <a:rPr lang="en-CH" u="sng" dirty="0">
                <a:solidFill>
                  <a:srgbClr val="FF0000"/>
                </a:solidFill>
              </a:rPr>
              <a:t>Add community composition</a:t>
            </a:r>
          </a:p>
        </p:txBody>
      </p:sp>
    </p:spTree>
    <p:extLst>
      <p:ext uri="{BB962C8B-B14F-4D97-AF65-F5344CB8AC3E}">
        <p14:creationId xmlns:p14="http://schemas.microsoft.com/office/powerpoint/2010/main" val="95850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5B25-673D-FFE7-BCDD-13117FCA0F1B}"/>
              </a:ext>
            </a:extLst>
          </p:cNvPr>
          <p:cNvSpPr>
            <a:spLocks noGrp="1"/>
          </p:cNvSpPr>
          <p:nvPr>
            <p:ph type="title"/>
          </p:nvPr>
        </p:nvSpPr>
        <p:spPr>
          <a:xfrm>
            <a:off x="838200" y="2766218"/>
            <a:ext cx="10515600" cy="1325563"/>
          </a:xfrm>
        </p:spPr>
        <p:txBody>
          <a:bodyPr>
            <a:normAutofit/>
          </a:bodyPr>
          <a:lstStyle/>
          <a:p>
            <a:pPr algn="ctr"/>
            <a:r>
              <a:rPr lang="en-US" sz="4400" dirty="0"/>
              <a:t>Ecosystem function = Biomass = Productivity</a:t>
            </a:r>
            <a:endParaRPr lang="en-CH" dirty="0"/>
          </a:p>
        </p:txBody>
      </p:sp>
    </p:spTree>
    <p:extLst>
      <p:ext uri="{BB962C8B-B14F-4D97-AF65-F5344CB8AC3E}">
        <p14:creationId xmlns:p14="http://schemas.microsoft.com/office/powerpoint/2010/main" val="2817457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5B25-673D-FFE7-BCDD-13117FCA0F1B}"/>
              </a:ext>
            </a:extLst>
          </p:cNvPr>
          <p:cNvSpPr>
            <a:spLocks noGrp="1"/>
          </p:cNvSpPr>
          <p:nvPr>
            <p:ph type="title"/>
          </p:nvPr>
        </p:nvSpPr>
        <p:spPr>
          <a:xfrm>
            <a:off x="838200" y="2766218"/>
            <a:ext cx="10515600" cy="1325563"/>
          </a:xfrm>
        </p:spPr>
        <p:txBody>
          <a:bodyPr>
            <a:normAutofit/>
          </a:bodyPr>
          <a:lstStyle/>
          <a:p>
            <a:pPr algn="ctr"/>
            <a:r>
              <a:rPr lang="en-US" sz="4400" dirty="0"/>
              <a:t>Experiment 1: effects of patc</a:t>
            </a:r>
            <a:r>
              <a:rPr lang="en-US" dirty="0"/>
              <a:t>h size</a:t>
            </a:r>
            <a:endParaRPr lang="en-CH" dirty="0"/>
          </a:p>
        </p:txBody>
      </p:sp>
    </p:spTree>
    <p:extLst>
      <p:ext uri="{BB962C8B-B14F-4D97-AF65-F5344CB8AC3E}">
        <p14:creationId xmlns:p14="http://schemas.microsoft.com/office/powerpoint/2010/main" val="524759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1B54E4BE-CE66-156A-5A33-F2E923185913}"/>
              </a:ext>
            </a:extLst>
          </p:cNvPr>
          <p:cNvPicPr>
            <a:picLocks noChangeAspect="1"/>
          </p:cNvPicPr>
          <p:nvPr/>
        </p:nvPicPr>
        <p:blipFill>
          <a:blip r:embed="rId2"/>
          <a:stretch>
            <a:fillRect/>
          </a:stretch>
        </p:blipFill>
        <p:spPr>
          <a:xfrm>
            <a:off x="1197429" y="7973"/>
            <a:ext cx="9797142" cy="6858000"/>
          </a:xfrm>
          <a:prstGeom prst="rect">
            <a:avLst/>
          </a:prstGeom>
        </p:spPr>
      </p:pic>
      <p:sp>
        <p:nvSpPr>
          <p:cNvPr id="2" name="Left Brace 1">
            <a:extLst>
              <a:ext uri="{FF2B5EF4-FFF2-40B4-BE49-F238E27FC236}">
                <a16:creationId xmlns:a16="http://schemas.microsoft.com/office/drawing/2014/main" id="{A59769E1-8D56-3A0E-A262-4E896283AF7C}"/>
              </a:ext>
            </a:extLst>
          </p:cNvPr>
          <p:cNvSpPr/>
          <p:nvPr/>
        </p:nvSpPr>
        <p:spPr>
          <a:xfrm>
            <a:off x="2665378" y="1099224"/>
            <a:ext cx="468000" cy="37440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 name="TextBox 2">
            <a:extLst>
              <a:ext uri="{FF2B5EF4-FFF2-40B4-BE49-F238E27FC236}">
                <a16:creationId xmlns:a16="http://schemas.microsoft.com/office/drawing/2014/main" id="{228E3C48-FB4C-6166-1F49-8D4BD03AAD89}"/>
              </a:ext>
            </a:extLst>
          </p:cNvPr>
          <p:cNvSpPr txBox="1"/>
          <p:nvPr/>
        </p:nvSpPr>
        <p:spPr>
          <a:xfrm>
            <a:off x="1946067" y="2752751"/>
            <a:ext cx="953311" cy="923330"/>
          </a:xfrm>
          <a:prstGeom prst="rect">
            <a:avLst/>
          </a:prstGeom>
          <a:noFill/>
        </p:spPr>
        <p:txBody>
          <a:bodyPr wrap="square" rtlCol="0">
            <a:spAutoFit/>
          </a:bodyPr>
          <a:lstStyle/>
          <a:p>
            <a:r>
              <a:rPr lang="en-CH" dirty="0"/>
              <a:t>Same total volume</a:t>
            </a:r>
          </a:p>
        </p:txBody>
      </p:sp>
      <p:sp>
        <p:nvSpPr>
          <p:cNvPr id="4" name="TextBox 3">
            <a:extLst>
              <a:ext uri="{FF2B5EF4-FFF2-40B4-BE49-F238E27FC236}">
                <a16:creationId xmlns:a16="http://schemas.microsoft.com/office/drawing/2014/main" id="{139CFAEB-8615-4501-4803-8815F368FE5E}"/>
              </a:ext>
            </a:extLst>
          </p:cNvPr>
          <p:cNvSpPr txBox="1"/>
          <p:nvPr/>
        </p:nvSpPr>
        <p:spPr>
          <a:xfrm>
            <a:off x="4144127" y="1916349"/>
            <a:ext cx="914400" cy="307777"/>
          </a:xfrm>
          <a:prstGeom prst="rect">
            <a:avLst/>
          </a:prstGeom>
          <a:noFill/>
        </p:spPr>
        <p:txBody>
          <a:bodyPr wrap="square" rtlCol="0">
            <a:spAutoFit/>
          </a:bodyPr>
          <a:lstStyle/>
          <a:p>
            <a:r>
              <a:rPr lang="en-CH" sz="1400" dirty="0"/>
              <a:t>5.25 ml</a:t>
            </a:r>
          </a:p>
        </p:txBody>
      </p:sp>
      <p:sp>
        <p:nvSpPr>
          <p:cNvPr id="5" name="TextBox 4">
            <a:extLst>
              <a:ext uri="{FF2B5EF4-FFF2-40B4-BE49-F238E27FC236}">
                <a16:creationId xmlns:a16="http://schemas.microsoft.com/office/drawing/2014/main" id="{7036DA60-2EDB-9C46-A066-76391690C969}"/>
              </a:ext>
            </a:extLst>
          </p:cNvPr>
          <p:cNvSpPr txBox="1"/>
          <p:nvPr/>
        </p:nvSpPr>
        <p:spPr>
          <a:xfrm>
            <a:off x="4144271" y="4158176"/>
            <a:ext cx="914400" cy="307777"/>
          </a:xfrm>
          <a:prstGeom prst="rect">
            <a:avLst/>
          </a:prstGeom>
          <a:noFill/>
        </p:spPr>
        <p:txBody>
          <a:bodyPr wrap="square" rtlCol="0">
            <a:spAutoFit/>
          </a:bodyPr>
          <a:lstStyle/>
          <a:p>
            <a:r>
              <a:rPr lang="en-CH" sz="1400" dirty="0"/>
              <a:t>5.25 ml</a:t>
            </a:r>
          </a:p>
        </p:txBody>
      </p:sp>
      <p:sp>
        <p:nvSpPr>
          <p:cNvPr id="7" name="TextBox 6">
            <a:extLst>
              <a:ext uri="{FF2B5EF4-FFF2-40B4-BE49-F238E27FC236}">
                <a16:creationId xmlns:a16="http://schemas.microsoft.com/office/drawing/2014/main" id="{C9446E8D-3A2B-9FFC-9827-D127F94E2B96}"/>
              </a:ext>
            </a:extLst>
          </p:cNvPr>
          <p:cNvSpPr txBox="1"/>
          <p:nvPr/>
        </p:nvSpPr>
        <p:spPr>
          <a:xfrm>
            <a:off x="9029585" y="3436973"/>
            <a:ext cx="914400" cy="307777"/>
          </a:xfrm>
          <a:prstGeom prst="rect">
            <a:avLst/>
          </a:prstGeom>
          <a:noFill/>
        </p:spPr>
        <p:txBody>
          <a:bodyPr wrap="square" rtlCol="0">
            <a:spAutoFit/>
          </a:bodyPr>
          <a:lstStyle/>
          <a:p>
            <a:r>
              <a:rPr lang="en-CH" sz="1400" dirty="0"/>
              <a:t>5.25 ml</a:t>
            </a:r>
          </a:p>
        </p:txBody>
      </p:sp>
      <p:sp>
        <p:nvSpPr>
          <p:cNvPr id="8" name="TextBox 7">
            <a:extLst>
              <a:ext uri="{FF2B5EF4-FFF2-40B4-BE49-F238E27FC236}">
                <a16:creationId xmlns:a16="http://schemas.microsoft.com/office/drawing/2014/main" id="{AFCB530D-6B60-B1D8-EED1-FB7E688983CF}"/>
              </a:ext>
            </a:extLst>
          </p:cNvPr>
          <p:cNvSpPr txBox="1"/>
          <p:nvPr/>
        </p:nvSpPr>
        <p:spPr>
          <a:xfrm>
            <a:off x="9029585" y="4915710"/>
            <a:ext cx="795351" cy="307777"/>
          </a:xfrm>
          <a:prstGeom prst="rect">
            <a:avLst/>
          </a:prstGeom>
          <a:noFill/>
        </p:spPr>
        <p:txBody>
          <a:bodyPr wrap="square" rtlCol="0">
            <a:spAutoFit/>
          </a:bodyPr>
          <a:lstStyle/>
          <a:p>
            <a:r>
              <a:rPr lang="en-CH" sz="1400" dirty="0"/>
              <a:t>5.25 ml</a:t>
            </a:r>
          </a:p>
        </p:txBody>
      </p:sp>
      <p:sp>
        <p:nvSpPr>
          <p:cNvPr id="9" name="TextBox 8">
            <a:extLst>
              <a:ext uri="{FF2B5EF4-FFF2-40B4-BE49-F238E27FC236}">
                <a16:creationId xmlns:a16="http://schemas.microsoft.com/office/drawing/2014/main" id="{FA8F9E6F-987B-F019-4C27-DD48201276F4}"/>
              </a:ext>
            </a:extLst>
          </p:cNvPr>
          <p:cNvSpPr txBox="1"/>
          <p:nvPr/>
        </p:nvSpPr>
        <p:spPr>
          <a:xfrm>
            <a:off x="141586" y="296853"/>
            <a:ext cx="2281136" cy="646331"/>
          </a:xfrm>
          <a:prstGeom prst="rect">
            <a:avLst/>
          </a:prstGeom>
          <a:noFill/>
        </p:spPr>
        <p:txBody>
          <a:bodyPr wrap="square">
            <a:spAutoFit/>
          </a:bodyPr>
          <a:lstStyle/>
          <a:p>
            <a:r>
              <a:rPr lang="en-CH" u="sng" dirty="0">
                <a:solidFill>
                  <a:srgbClr val="FF0000"/>
                </a:solidFill>
              </a:rPr>
              <a:t>Add disturbance levels</a:t>
            </a:r>
          </a:p>
        </p:txBody>
      </p:sp>
    </p:spTree>
    <p:extLst>
      <p:ext uri="{BB962C8B-B14F-4D97-AF65-F5344CB8AC3E}">
        <p14:creationId xmlns:p14="http://schemas.microsoft.com/office/powerpoint/2010/main" val="231767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969B4-32D6-FD05-00F3-C9CCE4B956CF}"/>
              </a:ext>
            </a:extLst>
          </p:cNvPr>
          <p:cNvSpPr>
            <a:spLocks noGrp="1"/>
          </p:cNvSpPr>
          <p:nvPr>
            <p:ph idx="1"/>
          </p:nvPr>
        </p:nvSpPr>
        <p:spPr>
          <a:xfrm>
            <a:off x="838200" y="1877438"/>
            <a:ext cx="10515600" cy="4406630"/>
          </a:xfrm>
        </p:spPr>
        <p:txBody>
          <a:bodyPr>
            <a:normAutofit/>
          </a:bodyPr>
          <a:lstStyle/>
          <a:p>
            <a:r>
              <a:rPr lang="en-CH" dirty="0">
                <a:solidFill>
                  <a:srgbClr val="FF0000"/>
                </a:solidFill>
              </a:rPr>
              <a:t>Should I include day when modelling how effect size changes across time?</a:t>
            </a:r>
          </a:p>
          <a:p>
            <a:r>
              <a:rPr lang="en-CH" dirty="0">
                <a:solidFill>
                  <a:srgbClr val="FF0000"/>
                </a:solidFill>
              </a:rPr>
              <a:t>Should I leave the baseline or not? </a:t>
            </a:r>
          </a:p>
          <a:p>
            <a:r>
              <a:rPr lang="en-CH" sz="2800" dirty="0">
                <a:solidFill>
                  <a:srgbClr val="FF0000"/>
                </a:solidFill>
              </a:rPr>
              <a:t>Should I adjust for different sample size of the two effect sizes?</a:t>
            </a:r>
          </a:p>
          <a:p>
            <a:r>
              <a:rPr lang="en-CH" dirty="0">
                <a:solidFill>
                  <a:srgbClr val="FF0000"/>
                </a:solidFill>
              </a:rPr>
              <a:t>I need to add the results of Ble</a:t>
            </a:r>
            <a:endParaRPr lang="en-CH" sz="2800" dirty="0">
              <a:solidFill>
                <a:srgbClr val="FF0000"/>
              </a:solidFill>
            </a:endParaRPr>
          </a:p>
          <a:p>
            <a:endParaRPr lang="en-CH" dirty="0">
              <a:solidFill>
                <a:srgbClr val="FF0000"/>
              </a:solidFill>
            </a:endParaRPr>
          </a:p>
        </p:txBody>
      </p:sp>
    </p:spTree>
    <p:extLst>
      <p:ext uri="{BB962C8B-B14F-4D97-AF65-F5344CB8AC3E}">
        <p14:creationId xmlns:p14="http://schemas.microsoft.com/office/powerpoint/2010/main" val="447278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3036</TotalTime>
  <Words>675</Words>
  <Application>Microsoft Macintosh PowerPoint</Application>
  <PresentationFormat>Widescreen</PresentationFormat>
  <Paragraphs>97</Paragraphs>
  <Slides>30</Slides>
  <Notes>7</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vt:lpstr>
      <vt:lpstr>Calibri</vt:lpstr>
      <vt:lpstr>Calibri Light</vt:lpstr>
      <vt:lpstr>Roboto</vt:lpstr>
      <vt:lpstr>Office Theme</vt:lpstr>
      <vt:lpstr>Size matters: how patch size influences meta-ecosystem dynamics.  A progress report from the world of protists.</vt:lpstr>
      <vt:lpstr>PowerPoint Presentation</vt:lpstr>
      <vt:lpstr>PowerPoint Presentation</vt:lpstr>
      <vt:lpstr>PowerPoint Presentation</vt:lpstr>
      <vt:lpstr>PowerPoint Presentation</vt:lpstr>
      <vt:lpstr>Ecosystem function = Biomass = Productivity</vt:lpstr>
      <vt:lpstr>Experiment 1: effects of patch size</vt:lpstr>
      <vt:lpstr>PowerPoint Presentation</vt:lpstr>
      <vt:lpstr>PowerPoint Presentation</vt:lpstr>
      <vt:lpstr>Patch biomass </vt:lpstr>
      <vt:lpstr>PowerPoint Presentation</vt:lpstr>
      <vt:lpstr>Species Densities: Effect</vt:lpstr>
      <vt:lpstr>Species Densities: No effect</vt:lpstr>
      <vt:lpstr>PowerPoint Presentation</vt:lpstr>
      <vt:lpstr>PowerPoint Presentation</vt:lpstr>
      <vt:lpstr>PowerPoint Presentation</vt:lpstr>
      <vt:lpstr>Beta diversity    Gamma diversity</vt:lpstr>
      <vt:lpstr>PowerPoint Presentation</vt:lpstr>
      <vt:lpstr>PowerPoint Presentation</vt:lpstr>
      <vt:lpstr>Experiment 2: effect of patch size &amp; trophic type</vt:lpstr>
      <vt:lpstr>PowerPoint Presentation</vt:lpstr>
      <vt:lpstr>PowerPoint Presentation</vt:lpstr>
      <vt:lpstr>PowerPoint Presentation</vt:lpstr>
      <vt:lpstr>PowerPoint Presentation</vt:lpstr>
      <vt:lpstr>PowerPoint Presentation</vt:lpstr>
      <vt:lpstr>PowerPoint Presentation</vt:lpstr>
      <vt:lpstr>Experiment 3: effects of relative vs absolute flow</vt:lpstr>
      <vt:lpstr>PowerPoint Presentation</vt:lpstr>
      <vt:lpstr>What I learned so far (other than that Protists are fun)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Giacomuzzo, Emanuele</dc:creator>
  <cp:lastModifiedBy>Emanuele Giacomuzzo</cp:lastModifiedBy>
  <cp:revision>95</cp:revision>
  <dcterms:created xsi:type="dcterms:W3CDTF">2022-10-03T07:25:31Z</dcterms:created>
  <dcterms:modified xsi:type="dcterms:W3CDTF">2022-12-05T12:19:00Z</dcterms:modified>
</cp:coreProperties>
</file>